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GB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
  <Relationship Id="rId3" Type="http://schemas.openxmlformats.org/officeDocument/2006/relationships/slide" Target="slides/slide2.xml"/>
  <Relationship Id="rId4" Type="http://schemas.openxmlformats.org/officeDocument/2006/relationships/slide" Target="slides/slide3.xml"/>
  <Relationship Id="rId5" Type="http://schemas.openxmlformats.org/officeDocument/2006/relationships/slide" Target="slides/slide4.xml"/>
  <Relationship Id="rId6" Type="http://schemas.openxmlformats.org/officeDocument/2006/relationships/slide" Target="slides/slide5.xml"/>
  <Relationship Id="rId7" Type="http://schemas.openxmlformats.org/officeDocument/2006/relationships/slide" Target="slides/slide6.xml"/>
  <Relationship Id="rId8" Type="http://schemas.openxmlformats.org/officeDocument/2006/relationships/slide" Target="slides/slide7.xml"/>
  <Relationship Id="rId9" Type="http://schemas.openxmlformats.org/officeDocument/2006/relationships/slide" Target="slides/slide8.xml"/>
  <Relationship Id="rId10" Type="http://schemas.openxmlformats.org/officeDocument/2006/relationships/slide" Target="slides/slide9.xml"/>
  <Relationship Id="rId11" Type="http://schemas.openxmlformats.org/officeDocument/2006/relationships/slide" Target="slides/slide10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heme" Target="theme/theme1.xml"/>
  <Relationship Id="rId15" Type="http://schemas.openxmlformats.org/officeDocument/2006/relationships/tableStyles" Target="tableStyles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defRPr sz="2800"/>
      </a:lvl1pPr>
    </p:titleStyle>
    <p:bodyStyle>
      <a:lvl1pPr marL="228600" indent="-228600">
        <a:defRPr sz="1400"/>
      </a:lvl1pPr>
    </p:bodyStyle>
    <p:otherStyle>
      <a:lvl1pPr>
        <a:defRPr sz="12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3" name="TopBar"/>
          <p:cNvSpPr/>
          <p:nvPr/>
        </p:nvSpPr>
        <p:spPr>
          <a:xfrm>
            <a:off x="0" y="0"/>
            <a:ext cx="12192000" cy="1320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4" name="Badge"/>
          <p:cNvSpPr/>
          <p:nvPr/>
        </p:nvSpPr>
        <p:spPr>
          <a:xfrm>
            <a:off x="550000" y="180000"/>
            <a:ext cx="3400000" cy="290000"/>
          </a:xfrm>
          <a:prstGeom prst="roundRect">
            <a:avLst>
              <a:gd name="adj" fmla="val 6500"/>
            </a:avLst>
          </a:prstGeom>
          <a:solidFill>
            <a:srgbClr val="059669"/>
          </a:solidFill>
          <a:ln>
            <a:noFill/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50" b="1" dirty="0">
                <a:solidFill>
                  <a:srgbClr val="FFFFFF"/>
                </a:solidFill>
                <a:latin typeface="Segoe UI"/>
                <a:cs typeface="Segoe UI"/>
              </a:rPr>
              <a:t>USER MANUAL • QUICK START</a:t>
            </a:r>
            <a:endParaRPr lang="en-GB" dirty="0"/>
          </a:p>
        </p:txBody>
      </p:sp>
      <p:sp>
        <p:nvSpPr>
          <p:cNvPr id="5" name="SlideCounter"/>
          <p:cNvSpPr/>
          <p:nvPr/>
        </p:nvSpPr>
        <p:spPr>
          <a:xfrm>
            <a:off x="10200000" y="180000"/>
            <a:ext cx="144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00" b="1" dirty="0">
                <a:solidFill>
                  <a:srgbClr val="94A3B8"/>
                </a:solidFill>
                <a:latin typeface="Segoe UI"/>
                <a:cs typeface="Segoe UI"/>
              </a:rPr>
              <a:t>SLIDE 1 OF 10</a:t>
            </a:r>
            <a:endParaRPr lang="en-GB" dirty="0"/>
          </a:p>
        </p:txBody>
      </p:sp>
      <p:sp>
        <p:nvSpPr>
          <p:cNvPr id="6" name="HeaderTitle"/>
          <p:cNvSpPr/>
          <p:nvPr/>
        </p:nvSpPr>
        <p:spPr>
          <a:xfrm>
            <a:off x="550000" y="510000"/>
            <a:ext cx="1110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2400" b="1" dirty="0">
                <a:solidFill>
                  <a:srgbClr val="FFFFFF"/>
                </a:solidFill>
                <a:latin typeface="Segoe UI"/>
                <a:cs typeface="Segoe UI"/>
              </a:rPr>
              <a:t>1. Launching the GCSE Maths Worksheet Generator</a:t>
            </a:r>
            <a:endParaRPr lang="en-GB" dirty="0"/>
          </a:p>
          <a:p>
            <a:pPr algn="l">
              <a:spcAft>
                <a:spcPts val="0"/>
              </a:spcAft>
              <a:buNone/>
            </a:pPr>
            <a:r>
              <a:rPr lang="en-GB" sz="1250" dirty="0">
                <a:solidFill>
                  <a:srgbClr val="CBD5E1"/>
                </a:solidFill>
                <a:latin typeface="Segoe UI"/>
                <a:cs typeface="Segoe UI"/>
              </a:rPr>
              <a:t>100% Offline • 23,000 Parameterised Questions • 43 Scheme of Work Units (Years 7–11)</a:t>
            </a:r>
            <a:endParaRPr lang="en-GB" dirty="0"/>
          </a:p>
        </p:txBody>
      </p:sp>
      <p:sp>
        <p:nvSpPr>
          <p:cNvPr id="7" name="Card_0"/>
          <p:cNvSpPr/>
          <p:nvPr/>
        </p:nvSpPr>
        <p:spPr>
          <a:xfrm>
            <a:off x="55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Two Separate Versions in Root Folder</a:t>
            </a:r>
            <a:endParaRPr lang="en-GB" dirty="0"/>
          </a:p>
          <a:p>
            <a:pPr algn="l" marL="228600" indent="-228600">
              <a:spcAft>
                <a:spcPts val="45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index.html (Standard Edition): Clean typeset Higher Methods Booklet 2023 Model Solutions + ExamWizard Mark Scheme.</a:t>
            </a:r>
            <a:endParaRPr lang="en-GB" dirty="0"/>
          </a:p>
          <a:p>
            <a:pPr algn="l" marL="228600" indent="-228600">
              <a:spcAft>
                <a:spcPts val="45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index-handwritten.html (Handwritten Edition): Includes full blue-pen handwritten worked solutions on lined exam paper.</a:t>
            </a:r>
            <a:endParaRPr lang="en-GB" dirty="0"/>
          </a:p>
          <a:p>
            <a:pPr algn="l" marL="228600" indent="-228600">
              <a:spcAft>
                <a:spcPts val="45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app/ Subfolder: Holds the 23,000-question bank, KaTeX maths engine, styles, and offline print assets.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Zero Setup Required: Double-click either HTML file to open directly in Chrome, Edge, Firefox, or Safari.</a:t>
            </a:r>
            <a:endParaRPr lang="en-GB" dirty="0"/>
          </a:p>
        </p:txBody>
      </p:sp>
      <p:sp>
        <p:nvSpPr>
          <p:cNvPr id="8" name="CardBar_0"/>
          <p:cNvSpPr/>
          <p:nvPr/>
        </p:nvSpPr>
        <p:spPr>
          <a:xfrm>
            <a:off x="550000" y="1520000"/>
            <a:ext cx="5420000" cy="750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9" name="Card_1"/>
          <p:cNvSpPr/>
          <p:nvPr/>
        </p:nvSpPr>
        <p:spPr>
          <a:xfrm>
            <a:off x="622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Top Action Bar (4 Key Buttons)</a:t>
            </a:r>
            <a:endParaRPr lang="en-GB" dirty="0"/>
          </a:p>
          <a:p>
            <a:pPr algn="l" marL="228600" indent="-228600">
              <a:spcAft>
                <a:spcPts val="45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New Worksheet (Green): Generates a fresh worksheet from your current sidebar filters.</a:t>
            </a:r>
            <a:endParaRPr lang="en-GB" dirty="0"/>
          </a:p>
          <a:p>
            <a:pPr algn="l" marL="228600" indent="-228600">
              <a:spcAft>
                <a:spcPts val="45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Mixed Topics Worksheet: Builds a single interleaved revision paper across all topics in the selected Year Group.</a:t>
            </a:r>
            <a:endParaRPr lang="en-GB" dirty="0"/>
          </a:p>
          <a:p>
            <a:pPr algn="l" marL="228600" indent="-228600">
              <a:spcAft>
                <a:spcPts val="45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Browse Bank: Opens the searchable 23,000-question browser to inspect or add individual questions.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Print / Save PDF (Blue): Opens a self-contained A4 print window for your active preview tab.</a:t>
            </a:r>
            <a:endParaRPr lang="en-GB" dirty="0"/>
          </a:p>
        </p:txBody>
      </p:sp>
      <p:sp>
        <p:nvSpPr>
          <p:cNvPr id="10" name="CardBar_1"/>
          <p:cNvSpPr/>
          <p:nvPr/>
        </p:nvSpPr>
        <p:spPr>
          <a:xfrm>
            <a:off x="6220000" y="1520000"/>
            <a:ext cx="5420000" cy="75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1" name="FooterCallout"/>
          <p:cNvSpPr/>
          <p:nvPr/>
        </p:nvSpPr>
        <p:spPr>
          <a:xfrm>
            <a:off x="550000" y="5630000"/>
            <a:ext cx="11090000" cy="760000"/>
          </a:xfrm>
          <a:prstGeom prst="roundRect">
            <a:avLst>
              <a:gd name="adj" fmla="val 6500"/>
            </a:avLst>
          </a:prstGeom>
          <a:solidFill>
            <a:srgbClr val="ECFDF5"/>
          </a:solidFill>
          <a:ln w="15875">
            <a:solidFill>
              <a:srgbClr val="A7F3D0"/>
            </a:solidFill>
          </a:ln>
        </p:spPr>
        <p:txBody>
          <a:bodyPr wrap="square" lIns="220000" tIns="80000" rIns="220000" bIns="8000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1250" b="1" dirty="0">
                <a:solidFill>
                  <a:srgbClr val="065F46"/>
                </a:solidFill>
                <a:latin typeface="Segoe UI"/>
                <a:cs typeface="Segoe UI"/>
              </a:rPr>
              <a:t>QUICK START:  </a:t>
            </a:r>
            <a:r>
              <a:rPr lang="en-GB" sz="1200" dirty="0">
                <a:solidFill>
                  <a:srgbClr val="065F46"/>
                </a:solidFill>
                <a:latin typeface="Segoe UI"/>
                <a:cs typeface="Segoe UI"/>
              </a:rPr>
              <a:t>Double-click index.html (Standard) or index-handwritten.html (Handwritten Solutions) -&gt; Choose Year &amp; Topic -&gt; Click New Worksheet -&gt; Click Print / Save PDF.</a:t>
            </a:r>
            <a:endParaRPr lang="en-GB" dirty="0"/>
          </a:p>
        </p:txBody>
      </p:sp>
      <p:sp>
        <p:nvSpPr>
          <p:cNvPr id="12" name="BottomFooter"/>
          <p:cNvSpPr/>
          <p:nvPr/>
        </p:nvSpPr>
        <p:spPr>
          <a:xfrm>
            <a:off x="550000" y="6480000"/>
            <a:ext cx="1109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950" dirty="0">
                <a:solidFill>
                  <a:srgbClr val="64748B"/>
                </a:solidFill>
                <a:latin typeface="Segoe UI"/>
                <a:cs typeface="Segoe UI"/>
              </a:rPr>
              <a:t>GCSE Maths Question Bank &amp; Worksheet Generator (23,000 Questions • 43 SoW Units • Edexcel 1MA1) — User Manual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3" name="TopBar"/>
          <p:cNvSpPr/>
          <p:nvPr/>
        </p:nvSpPr>
        <p:spPr>
          <a:xfrm>
            <a:off x="0" y="0"/>
            <a:ext cx="12192000" cy="1320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4" name="Badge"/>
          <p:cNvSpPr/>
          <p:nvPr/>
        </p:nvSpPr>
        <p:spPr>
          <a:xfrm>
            <a:off x="550000" y="180000"/>
            <a:ext cx="3400000" cy="290000"/>
          </a:xfrm>
          <a:prstGeom prst="roundRect">
            <a:avLst>
              <a:gd name="adj" fmla="val 6500"/>
            </a:avLst>
          </a:prstGeom>
          <a:solidFill>
            <a:srgbClr val="2563EB"/>
          </a:solidFill>
          <a:ln>
            <a:noFill/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50" b="1" dirty="0">
                <a:solidFill>
                  <a:srgbClr val="FFFFFF"/>
                </a:solidFill>
                <a:latin typeface="Segoe UI"/>
                <a:cs typeface="Segoe UI"/>
              </a:rPr>
              <a:t>STEP 1 &amp; STEP 2 • CURRICULUM FILTERS</a:t>
            </a:r>
            <a:endParaRPr lang="en-GB" dirty="0"/>
          </a:p>
        </p:txBody>
      </p:sp>
      <p:sp>
        <p:nvSpPr>
          <p:cNvPr id="5" name="SlideCounter"/>
          <p:cNvSpPr/>
          <p:nvPr/>
        </p:nvSpPr>
        <p:spPr>
          <a:xfrm>
            <a:off x="10200000" y="180000"/>
            <a:ext cx="144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00" b="1" dirty="0">
                <a:solidFill>
                  <a:srgbClr val="94A3B8"/>
                </a:solidFill>
                <a:latin typeface="Segoe UI"/>
                <a:cs typeface="Segoe UI"/>
              </a:rPr>
              <a:t>SLIDE 2 OF 10</a:t>
            </a:r>
            <a:endParaRPr lang="en-GB" dirty="0"/>
          </a:p>
        </p:txBody>
      </p:sp>
      <p:sp>
        <p:nvSpPr>
          <p:cNvPr id="6" name="HeaderTitle"/>
          <p:cNvSpPr/>
          <p:nvPr/>
        </p:nvSpPr>
        <p:spPr>
          <a:xfrm>
            <a:off x="550000" y="510000"/>
            <a:ext cx="1110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2400" b="1" dirty="0">
                <a:solidFill>
                  <a:srgbClr val="FFFFFF"/>
                </a:solidFill>
                <a:latin typeface="Segoe UI"/>
                <a:cs typeface="Segoe UI"/>
              </a:rPr>
              <a:t>2. Year Group, Topics &amp; Multi-Topic Mixing</a:t>
            </a:r>
            <a:endParaRPr lang="en-GB" dirty="0"/>
          </a:p>
          <a:p>
            <a:pPr algn="l">
              <a:spcAft>
                <a:spcPts val="0"/>
              </a:spcAft>
              <a:buNone/>
            </a:pPr>
            <a:r>
              <a:rPr lang="en-GB" sz="1250" dirty="0">
                <a:solidFill>
                  <a:srgbClr val="CBD5E1"/>
                </a:solidFill>
                <a:latin typeface="Segoe UI"/>
                <a:cs typeface="Segoe UI"/>
              </a:rPr>
              <a:t>Select a single Scheme of Work unit, mix custom topics, or generate an All-Topic Booklet</a:t>
            </a:r>
            <a:endParaRPr lang="en-GB" dirty="0"/>
          </a:p>
        </p:txBody>
      </p:sp>
      <p:sp>
        <p:nvSpPr>
          <p:cNvPr id="7" name="Card_0"/>
          <p:cNvSpPr/>
          <p:nvPr/>
        </p:nvSpPr>
        <p:spPr>
          <a:xfrm>
            <a:off x="550000" y="1520000"/>
            <a:ext cx="354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190000" tIns="190000" rIns="190000" bIns="16000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GB" sz="1550" b="1" dirty="0">
                <a:solidFill>
                  <a:srgbClr val="0F172A"/>
                </a:solidFill>
                <a:latin typeface="Segoe UI"/>
                <a:cs typeface="Segoe UI"/>
              </a:rPr>
              <a:t>1. Year Group &amp; Single Topic Mode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Click Y7, Y8, Y9, Y10, or Y11 to filter the Scheme of Work dropdown to that year group.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Use the Search topics box (e.g. 'circles', 'surds', 'vectors') to filter the dropdown list.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Pick any single unit for a focused lesson worksheet, or choose 'Mixed Practice — All Year X Topics'.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Choose 'All Topic Worksheets (Separate)' to build a complete multi-topic revision booklet.</a:t>
            </a:r>
            <a:endParaRPr lang="en-GB" dirty="0"/>
          </a:p>
        </p:txBody>
      </p:sp>
      <p:sp>
        <p:nvSpPr>
          <p:cNvPr id="8" name="CardBar_0"/>
          <p:cNvSpPr/>
          <p:nvPr/>
        </p:nvSpPr>
        <p:spPr>
          <a:xfrm>
            <a:off x="550000" y="1520000"/>
            <a:ext cx="3540000" cy="75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9" name="Card_1"/>
          <p:cNvSpPr/>
          <p:nvPr/>
        </p:nvSpPr>
        <p:spPr>
          <a:xfrm>
            <a:off x="4325000" y="1520000"/>
            <a:ext cx="354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190000" tIns="190000" rIns="190000" bIns="16000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GB" sz="1550" b="1" dirty="0">
                <a:solidFill>
                  <a:srgbClr val="0F172A"/>
                </a:solidFill>
                <a:latin typeface="Segoe UI"/>
                <a:cs typeface="Segoe UI"/>
              </a:rPr>
              <a:t>2. Mix Selected Topics (Custom Revision)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Tick 'Mix selected topics' to combine specific units for a test or homework sheet.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Tick any combination of units across your checklist; selected pills stay pinned at the top.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Automatic Balance: Splits questions or marks evenly across all ticked topics.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Set Marks per Topic: When generating by Total Marks, assign exact mark quotas to each topic.</a:t>
            </a:r>
            <a:endParaRPr lang="en-GB" dirty="0"/>
          </a:p>
        </p:txBody>
      </p:sp>
      <p:sp>
        <p:nvSpPr>
          <p:cNvPr id="10" name="CardBar_1"/>
          <p:cNvSpPr/>
          <p:nvPr/>
        </p:nvSpPr>
        <p:spPr>
          <a:xfrm>
            <a:off x="4325000" y="1520000"/>
            <a:ext cx="3540000" cy="750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1" name="Card_2"/>
          <p:cNvSpPr/>
          <p:nvPr/>
        </p:nvSpPr>
        <p:spPr>
          <a:xfrm>
            <a:off x="8100000" y="1520000"/>
            <a:ext cx="354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190000" tIns="190000" rIns="190000" bIns="16000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GB" sz="1550" b="1" dirty="0">
                <a:solidFill>
                  <a:srgbClr val="0F172A"/>
                </a:solidFill>
                <a:latin typeface="Segoe UI"/>
                <a:cs typeface="Segoe UI"/>
              </a:rPr>
              <a:t>3. Tier, Calculator &amp; Diagram Filters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Exam Tier: Choose Both tiers, Foundation, or Higher.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Calculator: Filter for Either, Non-calculator, or Calculator questions.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Minimum Marks: Restrict to 4+, 5+, 6+, or 7-mark extended problem-solving items.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With a Diagram or Graph: Tick to require SVG geometric figures, axes, or statistical charts.</a:t>
            </a:r>
            <a:endParaRPr lang="en-GB" dirty="0"/>
          </a:p>
        </p:txBody>
      </p:sp>
      <p:sp>
        <p:nvSpPr>
          <p:cNvPr id="12" name="CardBar_2"/>
          <p:cNvSpPr/>
          <p:nvPr/>
        </p:nvSpPr>
        <p:spPr>
          <a:xfrm>
            <a:off x="8100000" y="1520000"/>
            <a:ext cx="3540000" cy="75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3" name="FooterCallout"/>
          <p:cNvSpPr/>
          <p:nvPr/>
        </p:nvSpPr>
        <p:spPr>
          <a:xfrm>
            <a:off x="550000" y="5630000"/>
            <a:ext cx="11090000" cy="760000"/>
          </a:xfrm>
          <a:prstGeom prst="roundRect">
            <a:avLst>
              <a:gd name="adj" fmla="val 6500"/>
            </a:avLst>
          </a:prstGeom>
          <a:solidFill>
            <a:srgbClr val="EFF6FF"/>
          </a:solidFill>
          <a:ln w="15875">
            <a:solidFill>
              <a:srgbClr val="BFDBFE"/>
            </a:solidFill>
          </a:ln>
        </p:spPr>
        <p:txBody>
          <a:bodyPr wrap="square" lIns="220000" tIns="80000" rIns="220000" bIns="8000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1250" b="1" dirty="0">
                <a:solidFill>
                  <a:srgbClr val="1E3A8A"/>
                </a:solidFill>
                <a:latin typeface="Segoe UI"/>
                <a:cs typeface="Segoe UI"/>
              </a:rPr>
              <a:t>TOP BAR SHORTCUT:  </a:t>
            </a:r>
            <a:r>
              <a:rPr lang="en-GB" sz="1200" dirty="0">
                <a:solidFill>
                  <a:srgbClr val="1E3A8A"/>
                </a:solidFill>
                <a:latin typeface="Segoe UI"/>
                <a:cs typeface="Segoe UI"/>
              </a:rPr>
              <a:t>Clicking 'Mixed Topics Worksheet' in the top header immediately builds a single interleaved revision worksheet across all topics for the active Year Group.</a:t>
            </a:r>
            <a:endParaRPr lang="en-GB" dirty="0"/>
          </a:p>
        </p:txBody>
      </p:sp>
      <p:sp>
        <p:nvSpPr>
          <p:cNvPr id="14" name="BottomFooter"/>
          <p:cNvSpPr/>
          <p:nvPr/>
        </p:nvSpPr>
        <p:spPr>
          <a:xfrm>
            <a:off x="550000" y="6480000"/>
            <a:ext cx="1109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950" dirty="0">
                <a:solidFill>
                  <a:srgbClr val="64748B"/>
                </a:solidFill>
                <a:latin typeface="Segoe UI"/>
                <a:cs typeface="Segoe UI"/>
              </a:rPr>
              <a:t>GCSE Maths Question Bank &amp; Worksheet Generator (23,000 Questions • 43 SoW Units • Edexcel 1MA1) — User Manual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3" name="TopBar"/>
          <p:cNvSpPr/>
          <p:nvPr/>
        </p:nvSpPr>
        <p:spPr>
          <a:xfrm>
            <a:off x="0" y="0"/>
            <a:ext cx="12192000" cy="1320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4" name="Badge"/>
          <p:cNvSpPr/>
          <p:nvPr/>
        </p:nvSpPr>
        <p:spPr>
          <a:xfrm>
            <a:off x="550000" y="180000"/>
            <a:ext cx="3400000" cy="290000"/>
          </a:xfrm>
          <a:prstGeom prst="roundRect">
            <a:avLst>
              <a:gd name="adj" fmla="val 6500"/>
            </a:avLst>
          </a:prstGeom>
          <a:solidFill>
            <a:srgbClr val="4F46E5"/>
          </a:solidFill>
          <a:ln>
            <a:noFill/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50" b="1" dirty="0">
                <a:solidFill>
                  <a:srgbClr val="FFFFFF"/>
                </a:solidFill>
                <a:latin typeface="Segoe UI"/>
                <a:cs typeface="Segoe UI"/>
              </a:rPr>
              <a:t>STEP 3 • DIFFICULTY &amp; GCSE SPREAD</a:t>
            </a:r>
            <a:endParaRPr lang="en-GB" dirty="0"/>
          </a:p>
        </p:txBody>
      </p:sp>
      <p:sp>
        <p:nvSpPr>
          <p:cNvPr id="5" name="SlideCounter"/>
          <p:cNvSpPr/>
          <p:nvPr/>
        </p:nvSpPr>
        <p:spPr>
          <a:xfrm>
            <a:off x="10200000" y="180000"/>
            <a:ext cx="144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00" b="1" dirty="0">
                <a:solidFill>
                  <a:srgbClr val="94A3B8"/>
                </a:solidFill>
                <a:latin typeface="Segoe UI"/>
                <a:cs typeface="Segoe UI"/>
              </a:rPr>
              <a:t>SLIDE 3 OF 10</a:t>
            </a:r>
            <a:endParaRPr lang="en-GB" dirty="0"/>
          </a:p>
        </p:txBody>
      </p:sp>
      <p:sp>
        <p:nvSpPr>
          <p:cNvPr id="6" name="HeaderTitle"/>
          <p:cNvSpPr/>
          <p:nvPr/>
        </p:nvSpPr>
        <p:spPr>
          <a:xfrm>
            <a:off x="550000" y="510000"/>
            <a:ext cx="1110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2400" b="1" dirty="0">
                <a:solidFill>
                  <a:srgbClr val="FFFFFF"/>
                </a:solidFill>
                <a:latin typeface="Segoe UI"/>
                <a:cs typeface="Segoe UI"/>
              </a:rPr>
              <a:t>3. Difficulty Modes &amp; Authentic Edexcel 1MA1 Spread</a:t>
            </a:r>
            <a:endParaRPr lang="en-GB" dirty="0"/>
          </a:p>
          <a:p>
            <a:pPr algn="l">
              <a:spcAft>
                <a:spcPts val="0"/>
              </a:spcAft>
              <a:buNone/>
            </a:pPr>
            <a:r>
              <a:rPr lang="en-GB" sz="1250" dirty="0">
                <a:solidFill>
                  <a:srgbClr val="CBD5E1"/>
                </a:solidFill>
                <a:latin typeface="Segoe UI"/>
                <a:cs typeface="Segoe UI"/>
              </a:rPr>
              <a:t>Five difficulty profiles plus one-click 80-mark Edexcel GCSE mock paper presets</a:t>
            </a:r>
            <a:endParaRPr lang="en-GB" dirty="0"/>
          </a:p>
        </p:txBody>
      </p:sp>
      <p:sp>
        <p:nvSpPr>
          <p:cNvPr id="7" name="Card_0"/>
          <p:cNvSpPr/>
          <p:nvPr/>
        </p:nvSpPr>
        <p:spPr>
          <a:xfrm>
            <a:off x="55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GCSE Exam Spread (1MA1) Mode</a:t>
            </a:r>
            <a:endParaRPr lang="en-GB" dirty="0"/>
          </a:p>
          <a:p>
            <a:pPr algn="l" marL="228600" indent="-228600">
              <a:spcAft>
                <a:spcPts val="35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Models an authentic Edexcel GCSE paper in both topic balance and progressive mark ramp:</a:t>
            </a:r>
            <a:endParaRPr lang="en-GB" dirty="0"/>
          </a:p>
          <a:p>
            <a:pPr algn="l" marL="228600" indent="-228600">
              <a:spcAft>
                <a:spcPts val="35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First 35% of marks: 1–3 mark fluency &amp; crossover items (sorted easiest to hardest).</a:t>
            </a:r>
            <a:endParaRPr lang="en-GB" dirty="0"/>
          </a:p>
          <a:p>
            <a:pPr algn="l" marL="228600" indent="-228600">
              <a:spcAft>
                <a:spcPts val="35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Middle 40% of marks: 3–4 mark multi-step standard GCSE problems.</a:t>
            </a:r>
            <a:endParaRPr lang="en-GB" dirty="0"/>
          </a:p>
          <a:p>
            <a:pPr algn="l" marL="228600" indent="-228600">
              <a:spcAft>
                <a:spcPts val="35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Final 25% of marks: 5–6 mark extended reasoning &amp; unstructured AO3 challenge questions.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Enforces official strand weights (Higher: 30% Alg, 20% Ratio, 20% Geom, 15% Num, 15% Prob/Stats).</a:t>
            </a:r>
            <a:endParaRPr lang="en-GB" dirty="0"/>
          </a:p>
        </p:txBody>
      </p:sp>
      <p:sp>
        <p:nvSpPr>
          <p:cNvPr id="8" name="CardBar_0"/>
          <p:cNvSpPr/>
          <p:nvPr/>
        </p:nvSpPr>
        <p:spPr>
          <a:xfrm>
            <a:off x="550000" y="1520000"/>
            <a:ext cx="5420000" cy="750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9" name="Card_1"/>
          <p:cNvSpPr/>
          <p:nvPr/>
        </p:nvSpPr>
        <p:spPr>
          <a:xfrm>
            <a:off x="622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One-Click 80-Mark GCSE Mock Presets</a:t>
            </a:r>
            <a:endParaRPr lang="en-GB" dirty="0"/>
          </a:p>
          <a:p>
            <a:pPr algn="l" marL="228600" indent="-228600">
              <a:spcAft>
                <a:spcPts val="35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1H (80m Non-Calc): Y11 Mixed All Topics • Higher • Non-Calculator • GCSE Spread • 80 marks • 90 mins.</a:t>
            </a:r>
            <a:endParaRPr lang="en-GB" dirty="0"/>
          </a:p>
          <a:p>
            <a:pPr algn="l" marL="228600" indent="-228600">
              <a:spcAft>
                <a:spcPts val="35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2H/3H (80m Calc): Y11 Mixed All Topics • Higher • Calculator • GCSE Spread • 80 marks • 90 mins.</a:t>
            </a:r>
            <a:endParaRPr lang="en-GB" dirty="0"/>
          </a:p>
          <a:p>
            <a:pPr algn="l" marL="228600" indent="-228600">
              <a:spcAft>
                <a:spcPts val="35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1F (80m Non-Calc): Y11 Mixed All Topics • Foundation • Non-Calculator • GCSE Spread • 80 marks • 90 mins.</a:t>
            </a:r>
            <a:endParaRPr lang="en-GB" dirty="0"/>
          </a:p>
          <a:p>
            <a:pPr algn="l" marL="228600" indent="-228600">
              <a:spcAft>
                <a:spcPts val="35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2F/3F (80m Calc): Y11 Mixed All Topics • Foundation • Calculator • GCSE Spread • 80 marks • 90 mins.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Also includes Balanced Mix, Core (Bronze), Standard (Silver), and Challenge (Gold 5–7m) modes.</a:t>
            </a:r>
            <a:endParaRPr lang="en-GB" dirty="0"/>
          </a:p>
        </p:txBody>
      </p:sp>
      <p:sp>
        <p:nvSpPr>
          <p:cNvPr id="10" name="CardBar_1"/>
          <p:cNvSpPr/>
          <p:nvPr/>
        </p:nvSpPr>
        <p:spPr>
          <a:xfrm>
            <a:off x="6220000" y="1520000"/>
            <a:ext cx="5420000" cy="750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1" name="FooterCallout"/>
          <p:cNvSpPr/>
          <p:nvPr/>
        </p:nvSpPr>
        <p:spPr>
          <a:xfrm>
            <a:off x="550000" y="5630000"/>
            <a:ext cx="11090000" cy="760000"/>
          </a:xfrm>
          <a:prstGeom prst="roundRect">
            <a:avLst>
              <a:gd name="adj" fmla="val 6500"/>
            </a:avLst>
          </a:prstGeom>
          <a:solidFill>
            <a:srgbClr val="EEF2FF"/>
          </a:solidFill>
          <a:ln w="15875">
            <a:solidFill>
              <a:srgbClr val="C7D2FE"/>
            </a:solidFill>
          </a:ln>
        </p:spPr>
        <p:txBody>
          <a:bodyPr wrap="square" lIns="220000" tIns="80000" rIns="220000" bIns="8000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1250" b="1" dirty="0">
                <a:solidFill>
                  <a:srgbClr val="312E81"/>
                </a:solidFill>
                <a:latin typeface="Segoe UI"/>
                <a:cs typeface="Segoe UI"/>
              </a:rPr>
              <a:t>LIVE BREAKDOWN PANEL:  </a:t>
            </a:r>
            <a:r>
              <a:rPr lang="en-GB" sz="1200" dirty="0">
                <a:solidFill>
                  <a:srgbClr val="312E81"/>
                </a:solidFill>
                <a:latin typeface="Segoe UI"/>
                <a:cs typeface="Segoe UI"/>
              </a:rPr>
              <a:t>When GCSE Exam Spread is active, click 'Edexcel 1MA1 GCSE Spread Breakdown' above the worksheet to view exact strand percentages, mark ramp, and AO1/AO2/AO3 totals.</a:t>
            </a:r>
            <a:endParaRPr lang="en-GB" dirty="0"/>
          </a:p>
        </p:txBody>
      </p:sp>
      <p:sp>
        <p:nvSpPr>
          <p:cNvPr id="12" name="BottomFooter"/>
          <p:cNvSpPr/>
          <p:nvPr/>
        </p:nvSpPr>
        <p:spPr>
          <a:xfrm>
            <a:off x="550000" y="6480000"/>
            <a:ext cx="1109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950" dirty="0">
                <a:solidFill>
                  <a:srgbClr val="64748B"/>
                </a:solidFill>
                <a:latin typeface="Segoe UI"/>
                <a:cs typeface="Segoe UI"/>
              </a:rPr>
              <a:t>GCSE Maths Question Bank &amp; Worksheet Generator (23,000 Questions • 43 SoW Units • Edexcel 1MA1) — User Manual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3" name="TopBar"/>
          <p:cNvSpPr/>
          <p:nvPr/>
        </p:nvSpPr>
        <p:spPr>
          <a:xfrm>
            <a:off x="0" y="0"/>
            <a:ext cx="12192000" cy="1320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4" name="Badge"/>
          <p:cNvSpPr/>
          <p:nvPr/>
        </p:nvSpPr>
        <p:spPr>
          <a:xfrm>
            <a:off x="550000" y="180000"/>
            <a:ext cx="3400000" cy="290000"/>
          </a:xfrm>
          <a:prstGeom prst="roundRect">
            <a:avLst>
              <a:gd name="adj" fmla="val 6500"/>
            </a:avLst>
          </a:prstGeom>
          <a:solidFill>
            <a:srgbClr val="0D9488"/>
          </a:solidFill>
          <a:ln>
            <a:noFill/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50" b="1" dirty="0">
                <a:solidFill>
                  <a:srgbClr val="FFFFFF"/>
                </a:solidFill>
                <a:latin typeface="Segoe UI"/>
                <a:cs typeface="Segoe UI"/>
              </a:rPr>
              <a:t>STEPS 4, 5 &amp; 6 • SIZING &amp; SPACING</a:t>
            </a:r>
            <a:endParaRPr lang="en-GB" dirty="0"/>
          </a:p>
        </p:txBody>
      </p:sp>
      <p:sp>
        <p:nvSpPr>
          <p:cNvPr id="5" name="SlideCounter"/>
          <p:cNvSpPr/>
          <p:nvPr/>
        </p:nvSpPr>
        <p:spPr>
          <a:xfrm>
            <a:off x="10200000" y="180000"/>
            <a:ext cx="144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00" b="1" dirty="0">
                <a:solidFill>
                  <a:srgbClr val="94A3B8"/>
                </a:solidFill>
                <a:latin typeface="Segoe UI"/>
                <a:cs typeface="Segoe UI"/>
              </a:rPr>
              <a:t>SLIDE 4 OF 10</a:t>
            </a:r>
            <a:endParaRPr lang="en-GB" dirty="0"/>
          </a:p>
        </p:txBody>
      </p:sp>
      <p:sp>
        <p:nvSpPr>
          <p:cNvPr id="6" name="HeaderTitle"/>
          <p:cNvSpPr/>
          <p:nvPr/>
        </p:nvSpPr>
        <p:spPr>
          <a:xfrm>
            <a:off x="550000" y="510000"/>
            <a:ext cx="1110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2400" b="1" dirty="0">
                <a:solidFill>
                  <a:srgbClr val="FFFFFF"/>
                </a:solidFill>
                <a:latin typeface="Segoe UI"/>
                <a:cs typeface="Segoe UI"/>
              </a:rPr>
              <a:t>4. Question Count, Exact Marks &amp; A4 Working Space</a:t>
            </a:r>
            <a:endParaRPr lang="en-GB" dirty="0"/>
          </a:p>
          <a:p>
            <a:pPr algn="l">
              <a:spcAft>
                <a:spcPts val="0"/>
              </a:spcAft>
              <a:buNone/>
            </a:pPr>
            <a:r>
              <a:rPr lang="en-GB" sz="1250" dirty="0">
                <a:solidFill>
                  <a:srgbClr val="CBD5E1"/>
                </a:solidFill>
                <a:latin typeface="Segoe UI"/>
                <a:cs typeface="Segoe UI"/>
              </a:rPr>
              <a:t>Control paper length, time allowance, custom headings, and blank student working areas</a:t>
            </a:r>
            <a:endParaRPr lang="en-GB" dirty="0"/>
          </a:p>
        </p:txBody>
      </p:sp>
      <p:sp>
        <p:nvSpPr>
          <p:cNvPr id="7" name="Card_0"/>
          <p:cNvSpPr/>
          <p:nvPr/>
        </p:nvSpPr>
        <p:spPr>
          <a:xfrm>
            <a:off x="55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5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4 &amp; 5. Length &amp; Time Allowance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Generate by Number of Questions: Pick 1–50 questions or click quick chips (6, 10, 12, 16, 22).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Generate by Total Marks: Enter any target from 1 to 500 marks or click quick chips (20, 40, 60, 80).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Exact Mark Matching: The solver hits your exact mark total across selected topics.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Time Allowance: Set minutes (20m, 30m, 45m, 60m, 90m) printed in the student exam header.</a:t>
            </a:r>
            <a:endParaRPr lang="en-GB" dirty="0"/>
          </a:p>
        </p:txBody>
      </p:sp>
      <p:sp>
        <p:nvSpPr>
          <p:cNvPr id="8" name="CardBar_0"/>
          <p:cNvSpPr/>
          <p:nvPr/>
        </p:nvSpPr>
        <p:spPr>
          <a:xfrm>
            <a:off x="550000" y="1520000"/>
            <a:ext cx="5420000" cy="75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9" name="Card_1"/>
          <p:cNvSpPr/>
          <p:nvPr/>
        </p:nvSpPr>
        <p:spPr>
          <a:xfrm>
            <a:off x="622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5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6. Working Space &amp; Page Layout (PDF)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Auto (space by mark allocation): Scales blank working height to question marks and parts.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2 per page (Extra large blank space): Generous working room so 2 questions fit per A4 page.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3 per page (Standard blank space): Fits 3 shorter questions per A4 page.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1 per page (Full page per question): Dedicates a full A4 page to each extended question.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Custom Title: Type any assessment heading (e.g. 'Year 10 Autumn Assessment') to override the default title.</a:t>
            </a:r>
            <a:endParaRPr lang="en-GB" dirty="0"/>
          </a:p>
        </p:txBody>
      </p:sp>
      <p:sp>
        <p:nvSpPr>
          <p:cNvPr id="10" name="CardBar_1"/>
          <p:cNvSpPr/>
          <p:nvPr/>
        </p:nvSpPr>
        <p:spPr>
          <a:xfrm>
            <a:off x="6220000" y="1520000"/>
            <a:ext cx="5420000" cy="75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1" name="FooterCallout"/>
          <p:cNvSpPr/>
          <p:nvPr/>
        </p:nvSpPr>
        <p:spPr>
          <a:xfrm>
            <a:off x="550000" y="5630000"/>
            <a:ext cx="11090000" cy="760000"/>
          </a:xfrm>
          <a:prstGeom prst="roundRect">
            <a:avLst>
              <a:gd name="adj" fmla="val 6500"/>
            </a:avLst>
          </a:prstGeom>
          <a:solidFill>
            <a:srgbClr val="EFF6FF"/>
          </a:solidFill>
          <a:ln w="15875">
            <a:solidFill>
              <a:srgbClr val="BFDBFE"/>
            </a:solidFill>
          </a:ln>
        </p:spPr>
        <p:txBody>
          <a:bodyPr wrap="square" lIns="220000" tIns="80000" rIns="220000" bIns="8000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1250" b="1" dirty="0">
                <a:solidFill>
                  <a:srgbClr val="1E3A8A"/>
                </a:solidFill>
                <a:latin typeface="Segoe UI"/>
                <a:cs typeface="Segoe UI"/>
              </a:rPr>
              <a:t>NO SPLIT QUESTIONS:  </a:t>
            </a:r>
            <a:r>
              <a:rPr lang="en-GB" sz="1200" dirty="0">
                <a:solidFill>
                  <a:srgbClr val="1E3A8A"/>
                </a:solidFill>
                <a:latin typeface="Segoe UI"/>
                <a:cs typeface="Segoe UI"/>
              </a:rPr>
              <a:t>Every question card uses break-inside: avoid in print CSS, guaranteeing questions and diagrams never split awkwardly across page breaks.</a:t>
            </a:r>
            <a:endParaRPr lang="en-GB" dirty="0"/>
          </a:p>
        </p:txBody>
      </p:sp>
      <p:sp>
        <p:nvSpPr>
          <p:cNvPr id="12" name="BottomFooter"/>
          <p:cNvSpPr/>
          <p:nvPr/>
        </p:nvSpPr>
        <p:spPr>
          <a:xfrm>
            <a:off x="550000" y="6480000"/>
            <a:ext cx="1109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950" dirty="0">
                <a:solidFill>
                  <a:srgbClr val="64748B"/>
                </a:solidFill>
                <a:latin typeface="Segoe UI"/>
                <a:cs typeface="Segoe UI"/>
              </a:rPr>
              <a:t>GCSE Maths Question Bank &amp; Worksheet Generator (23,000 Questions • 43 SoW Units • Edexcel 1MA1) — User Manual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3" name="TopBar"/>
          <p:cNvSpPr/>
          <p:nvPr/>
        </p:nvSpPr>
        <p:spPr>
          <a:xfrm>
            <a:off x="0" y="0"/>
            <a:ext cx="12192000" cy="1320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4" name="Badge"/>
          <p:cNvSpPr/>
          <p:nvPr/>
        </p:nvSpPr>
        <p:spPr>
          <a:xfrm>
            <a:off x="550000" y="180000"/>
            <a:ext cx="3400000" cy="290000"/>
          </a:xfrm>
          <a:prstGeom prst="roundRect">
            <a:avLst>
              <a:gd name="adj" fmla="val 6500"/>
            </a:avLst>
          </a:prstGeom>
          <a:solidFill>
            <a:srgbClr val="7C3AED"/>
          </a:solidFill>
          <a:ln>
            <a:noFill/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50" b="1" dirty="0">
                <a:solidFill>
                  <a:srgbClr val="FFFFFF"/>
                </a:solidFill>
                <a:latin typeface="Segoe UI"/>
                <a:cs typeface="Segoe UI"/>
              </a:rPr>
              <a:t>SHADOW PAPER ENGINE • PAPER A / PAPER B</a:t>
            </a:r>
            <a:endParaRPr lang="en-GB" dirty="0"/>
          </a:p>
        </p:txBody>
      </p:sp>
      <p:sp>
        <p:nvSpPr>
          <p:cNvPr id="5" name="SlideCounter"/>
          <p:cNvSpPr/>
          <p:nvPr/>
        </p:nvSpPr>
        <p:spPr>
          <a:xfrm>
            <a:off x="10200000" y="180000"/>
            <a:ext cx="144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00" b="1" dirty="0">
                <a:solidFill>
                  <a:srgbClr val="94A3B8"/>
                </a:solidFill>
                <a:latin typeface="Segoe UI"/>
                <a:cs typeface="Segoe UI"/>
              </a:rPr>
              <a:t>SLIDE 5 OF 10</a:t>
            </a:r>
            <a:endParaRPr lang="en-GB" dirty="0"/>
          </a:p>
        </p:txBody>
      </p:sp>
      <p:sp>
        <p:nvSpPr>
          <p:cNvPr id="6" name="HeaderTitle"/>
          <p:cNvSpPr/>
          <p:nvPr/>
        </p:nvSpPr>
        <p:spPr>
          <a:xfrm>
            <a:off x="550000" y="510000"/>
            <a:ext cx="1110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2400" b="1" dirty="0">
                <a:solidFill>
                  <a:srgbClr val="FFFFFF"/>
                </a:solidFill>
                <a:latin typeface="Segoe UI"/>
                <a:cs typeface="Segoe UI"/>
              </a:rPr>
              <a:t>5. Matched Shadow Papers (Paper A &amp; Paper B)</a:t>
            </a:r>
            <a:endParaRPr lang="en-GB" dirty="0"/>
          </a:p>
          <a:p>
            <a:pPr algn="l">
              <a:spcAft>
                <a:spcPts val="0"/>
              </a:spcAft>
              <a:buNone/>
            </a:pPr>
            <a:r>
              <a:rPr lang="en-GB" sz="1250" dirty="0">
                <a:solidFill>
                  <a:srgbClr val="CBD5E1"/>
                </a:solidFill>
                <a:latin typeface="Segoe UI"/>
                <a:cs typeface="Segoe UI"/>
              </a:rPr>
              <a:t>Instant parallel versions with identical skills, structure, and marks but fresh numbers</a:t>
            </a:r>
            <a:endParaRPr lang="en-GB" dirty="0"/>
          </a:p>
        </p:txBody>
      </p:sp>
      <p:sp>
        <p:nvSpPr>
          <p:cNvPr id="7" name="Card_0"/>
          <p:cNvSpPr/>
          <p:nvPr/>
        </p:nvSpPr>
        <p:spPr>
          <a:xfrm>
            <a:off x="55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5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How Shadow Paper (Paper B) Works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Every question in the 23,000-question bank belongs to one of 303 parameterised families (familyId).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Clicking 'Paper B (Shadow / Retest)' generates a matched sibling for every question on Paper A.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Preserves the exact same topic, part structure, difficulty, and mark allocation with new numbers.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Ideal for desk-to-desk anti-copying (Version A / B), 'We Do / You Do' modelling, and retests.</a:t>
            </a:r>
            <a:endParaRPr lang="en-GB" dirty="0"/>
          </a:p>
        </p:txBody>
      </p:sp>
      <p:sp>
        <p:nvSpPr>
          <p:cNvPr id="8" name="CardBar_0"/>
          <p:cNvSpPr/>
          <p:nvPr/>
        </p:nvSpPr>
        <p:spPr>
          <a:xfrm>
            <a:off x="550000" y="1520000"/>
            <a:ext cx="5420000" cy="7500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9" name="Card_1"/>
          <p:cNvSpPr/>
          <p:nvPr/>
        </p:nvSpPr>
        <p:spPr>
          <a:xfrm>
            <a:off x="622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5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Shadow Toolbar Controls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Paper A (Original): View and print the primary assessment.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Paper B (Shadow / Retest): View and print the matched shadow paper (labelled PAPER B).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Paper A + B (Print Both): Renders Paper A followed by Paper B (plus both Mark Schemes &amp; Solutions) in one print run.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New Paper B Variants / Make B -&gt; A / Swap (#N): Reroll all or individual shadow questions anytime.</a:t>
            </a:r>
            <a:endParaRPr lang="en-GB" dirty="0"/>
          </a:p>
        </p:txBody>
      </p:sp>
      <p:sp>
        <p:nvSpPr>
          <p:cNvPr id="10" name="CardBar_1"/>
          <p:cNvSpPr/>
          <p:nvPr/>
        </p:nvSpPr>
        <p:spPr>
          <a:xfrm>
            <a:off x="6220000" y="1520000"/>
            <a:ext cx="5420000" cy="75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1" name="FooterCallout"/>
          <p:cNvSpPr/>
          <p:nvPr/>
        </p:nvSpPr>
        <p:spPr>
          <a:xfrm>
            <a:off x="550000" y="5630000"/>
            <a:ext cx="11090000" cy="760000"/>
          </a:xfrm>
          <a:prstGeom prst="roundRect">
            <a:avLst>
              <a:gd name="adj" fmla="val 6500"/>
            </a:avLst>
          </a:prstGeom>
          <a:solidFill>
            <a:srgbClr val="F5F3FF"/>
          </a:solidFill>
          <a:ln w="15875">
            <a:solidFill>
              <a:srgbClr val="DDD6FE"/>
            </a:solidFill>
          </a:ln>
        </p:spPr>
        <p:txBody>
          <a:bodyPr wrap="square" lIns="220000" tIns="80000" rIns="220000" bIns="8000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1250" b="1" dirty="0">
                <a:solidFill>
                  <a:srgbClr val="4C1D95"/>
                </a:solidFill>
                <a:latin typeface="Segoe UI"/>
                <a:cs typeface="Segoe UI"/>
              </a:rPr>
              <a:t>PER-QUESTION REROLL:  </a:t>
            </a:r>
            <a:r>
              <a:rPr lang="en-GB" sz="1200" dirty="0">
                <a:solidFill>
                  <a:srgbClr val="4C1D95"/>
                </a:solidFill>
                <a:latin typeface="Segoe UI"/>
                <a:cs typeface="Segoe UI"/>
              </a:rPr>
              <a:t>Hover over any question card on the worksheet and click 'Swap (#N)' in the top-right corner to replace just that question with another variant.</a:t>
            </a:r>
            <a:endParaRPr lang="en-GB" dirty="0"/>
          </a:p>
        </p:txBody>
      </p:sp>
      <p:sp>
        <p:nvSpPr>
          <p:cNvPr id="12" name="BottomFooter"/>
          <p:cNvSpPr/>
          <p:nvPr/>
        </p:nvSpPr>
        <p:spPr>
          <a:xfrm>
            <a:off x="550000" y="6480000"/>
            <a:ext cx="1109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950" dirty="0">
                <a:solidFill>
                  <a:srgbClr val="64748B"/>
                </a:solidFill>
                <a:latin typeface="Segoe UI"/>
                <a:cs typeface="Segoe UI"/>
              </a:rPr>
              <a:t>GCSE Maths Question Bank &amp; Worksheet Generator (23,000 Questions • 43 SoW Units • Edexcel 1MA1) — User Manual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3" name="TopBar"/>
          <p:cNvSpPr/>
          <p:nvPr/>
        </p:nvSpPr>
        <p:spPr>
          <a:xfrm>
            <a:off x="0" y="0"/>
            <a:ext cx="12192000" cy="1320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4" name="Badge"/>
          <p:cNvSpPr/>
          <p:nvPr/>
        </p:nvSpPr>
        <p:spPr>
          <a:xfrm>
            <a:off x="550000" y="180000"/>
            <a:ext cx="3400000" cy="290000"/>
          </a:xfrm>
          <a:prstGeom prst="roundRect">
            <a:avLst>
              <a:gd name="adj" fmla="val 6500"/>
            </a:avLst>
          </a:prstGeom>
          <a:solidFill>
            <a:srgbClr val="D97706"/>
          </a:solidFill>
          <a:ln>
            <a:noFill/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50" b="1" dirty="0">
                <a:solidFill>
                  <a:srgbClr val="FFFFFF"/>
                </a:solidFill>
                <a:latin typeface="Segoe UI"/>
                <a:cs typeface="Segoe UI"/>
              </a:rPr>
              <a:t>PREVIEW TABS &amp; TEACHER KEYS</a:t>
            </a:r>
            <a:endParaRPr lang="en-GB" dirty="0"/>
          </a:p>
        </p:txBody>
      </p:sp>
      <p:sp>
        <p:nvSpPr>
          <p:cNvPr id="5" name="SlideCounter"/>
          <p:cNvSpPr/>
          <p:nvPr/>
        </p:nvSpPr>
        <p:spPr>
          <a:xfrm>
            <a:off x="10200000" y="180000"/>
            <a:ext cx="144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00" b="1" dirty="0">
                <a:solidFill>
                  <a:srgbClr val="94A3B8"/>
                </a:solidFill>
                <a:latin typeface="Segoe UI"/>
                <a:cs typeface="Segoe UI"/>
              </a:rPr>
              <a:t>SLIDE 6 OF 10</a:t>
            </a:r>
            <a:endParaRPr lang="en-GB" dirty="0"/>
          </a:p>
        </p:txBody>
      </p:sp>
      <p:sp>
        <p:nvSpPr>
          <p:cNvPr id="6" name="HeaderTitle"/>
          <p:cNvSpPr/>
          <p:nvPr/>
        </p:nvSpPr>
        <p:spPr>
          <a:xfrm>
            <a:off x="550000" y="510000"/>
            <a:ext cx="1110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2400" b="1" dirty="0">
                <a:solidFill>
                  <a:srgbClr val="FFFFFF"/>
                </a:solidFill>
                <a:latin typeface="Segoe UI"/>
                <a:cs typeface="Segoe UI"/>
              </a:rPr>
              <a:t>6. Student Worksheet, ExamWizard Mark Scheme &amp; Solutions</a:t>
            </a:r>
            <a:endParaRPr lang="en-GB" dirty="0"/>
          </a:p>
          <a:p>
            <a:pPr algn="l">
              <a:spcAft>
                <a:spcPts val="0"/>
              </a:spcAft>
              <a:buNone/>
            </a:pPr>
            <a:r>
              <a:rPr lang="en-GB" sz="1250" dirty="0">
                <a:solidFill>
                  <a:srgbClr val="CBD5E1"/>
                </a:solidFill>
                <a:latin typeface="Segoe UI"/>
                <a:cs typeface="Segoe UI"/>
              </a:rPr>
              <a:t>Switch between 5 preview modes depending on what you want to project or print</a:t>
            </a:r>
            <a:endParaRPr lang="en-GB" dirty="0"/>
          </a:p>
        </p:txBody>
      </p:sp>
      <p:sp>
        <p:nvSpPr>
          <p:cNvPr id="7" name="Card_0"/>
          <p:cNvSpPr/>
          <p:nvPr/>
        </p:nvSpPr>
        <p:spPr>
          <a:xfrm>
            <a:off x="550000" y="1520000"/>
            <a:ext cx="354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190000" tIns="190000" rIns="190000" bIns="16000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GB" sz="1550" b="1" dirty="0">
                <a:solidFill>
                  <a:srgbClr val="0F172A"/>
                </a:solidFill>
                <a:latin typeface="Segoe UI"/>
                <a:cs typeface="Segoe UI"/>
              </a:rPr>
              <a:t>1. Student Worksheet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Clean, distraction-free exam layout starting with Title, Name, Date, Score, and Time.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Publication-quality KaTeX math typesetting and crisp inline SVG diagrams.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Generous blank working space and dotted answer lines with mark brackets [n].</a:t>
            </a:r>
            <a:endParaRPr lang="en-GB" dirty="0"/>
          </a:p>
        </p:txBody>
      </p:sp>
      <p:sp>
        <p:nvSpPr>
          <p:cNvPr id="8" name="CardBar_0"/>
          <p:cNvSpPr/>
          <p:nvPr/>
        </p:nvSpPr>
        <p:spPr>
          <a:xfrm>
            <a:off x="550000" y="1520000"/>
            <a:ext cx="3540000" cy="750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9" name="Card_1"/>
          <p:cNvSpPr/>
          <p:nvPr/>
        </p:nvSpPr>
        <p:spPr>
          <a:xfrm>
            <a:off x="4325000" y="1520000"/>
            <a:ext cx="354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190000" tIns="190000" rIns="190000" bIns="16000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GB" sz="1550" b="1" dirty="0">
                <a:solidFill>
                  <a:srgbClr val="0F172A"/>
                </a:solidFill>
                <a:latin typeface="Segoe UI"/>
                <a:cs typeface="Segoe UI"/>
              </a:rPr>
              <a:t>2. ExamWizard Mark Scheme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5-column Edexcel 1MA1 table: Part | Working / Process | Answer | Mark | Notes &amp; Guidance.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Colour-coded M1, P1, A1, B1, C1 mark pills with cao, oe, and ft guidance.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Untick 'Show Working &amp; Notes in Mark Scheme' in Section 6 for a compact Answer-Only key.</a:t>
            </a:r>
            <a:endParaRPr lang="en-GB" dirty="0"/>
          </a:p>
        </p:txBody>
      </p:sp>
      <p:sp>
        <p:nvSpPr>
          <p:cNvPr id="10" name="CardBar_1"/>
          <p:cNvSpPr/>
          <p:nvPr/>
        </p:nvSpPr>
        <p:spPr>
          <a:xfrm>
            <a:off x="4325000" y="1520000"/>
            <a:ext cx="3540000" cy="75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1" name="Card_2"/>
          <p:cNvSpPr/>
          <p:nvPr/>
        </p:nvSpPr>
        <p:spPr>
          <a:xfrm>
            <a:off x="8100000" y="1520000"/>
            <a:ext cx="354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190000" tIns="190000" rIns="190000" bIns="16000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GB" sz="1550" b="1" dirty="0">
                <a:solidFill>
                  <a:srgbClr val="0F172A"/>
                </a:solidFill>
                <a:latin typeface="Segoe UI"/>
                <a:cs typeface="Segoe UI"/>
              </a:rPr>
              <a:t>3. Worked Model Solutions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Follows the exact methods from the Higher Methods Booklet 2023.</a:t>
            </a:r>
            <a:endParaRPr lang="en-GB" dirty="0"/>
          </a:p>
          <a:p>
            <a:pPr algn="l" marL="228600" indent="-228600">
              <a:spcAft>
                <a:spcPts val="40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Includes Multiplication Grids, Ratio Tables, L.A.V tables, DuSTy/MeDiVa/TiMoNe, Story of x, and Maths | Reason tables.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00" dirty="0">
                <a:solidFill>
                  <a:srgbClr val="1E293B"/>
                </a:solidFill>
                <a:latin typeface="Segoe UI"/>
                <a:cs typeface="Segoe UI"/>
              </a:rPr>
              <a:t>Available as clean typeset cards (index.html) or handwritten exam pad solutions (index-handwritten.html).</a:t>
            </a:r>
            <a:endParaRPr lang="en-GB" dirty="0"/>
          </a:p>
        </p:txBody>
      </p:sp>
      <p:sp>
        <p:nvSpPr>
          <p:cNvPr id="12" name="CardBar_2"/>
          <p:cNvSpPr/>
          <p:nvPr/>
        </p:nvSpPr>
        <p:spPr>
          <a:xfrm>
            <a:off x="8100000" y="1520000"/>
            <a:ext cx="3540000" cy="7500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3" name="FooterCallout"/>
          <p:cNvSpPr/>
          <p:nvPr/>
        </p:nvSpPr>
        <p:spPr>
          <a:xfrm>
            <a:off x="550000" y="5630000"/>
            <a:ext cx="11090000" cy="760000"/>
          </a:xfrm>
          <a:prstGeom prst="roundRect">
            <a:avLst>
              <a:gd name="adj" fmla="val 6500"/>
            </a:avLst>
          </a:prstGeom>
          <a:solidFill>
            <a:srgbClr val="EFF6FF"/>
          </a:solidFill>
          <a:ln w="15875">
            <a:solidFill>
              <a:srgbClr val="BFDBFE"/>
            </a:solidFill>
          </a:ln>
        </p:spPr>
        <p:txBody>
          <a:bodyPr wrap="square" lIns="220000" tIns="80000" rIns="220000" bIns="8000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1250" b="1" dirty="0">
                <a:solidFill>
                  <a:srgbClr val="1E3A8A"/>
                </a:solidFill>
                <a:latin typeface="Segoe UI"/>
                <a:cs typeface="Segoe UI"/>
              </a:rPr>
              <a:t>5 PREVIEW TABS:  </a:t>
            </a:r>
            <a:r>
              <a:rPr lang="en-GB" sz="1200" dirty="0">
                <a:solidFill>
                  <a:srgbClr val="1E3A8A"/>
                </a:solidFill>
                <a:latin typeface="Segoe UI"/>
                <a:cs typeface="Segoe UI"/>
              </a:rPr>
              <a:t>Choose 'Worksheet + All Keys', 'Worksheet Only', 'Mark Scheme Only', 'Model Solutions Only', or 'Mark Scheme + Model Solutions' — Print / Save PDF prints whichever tab is selected.</a:t>
            </a:r>
            <a:endParaRPr lang="en-GB" dirty="0"/>
          </a:p>
        </p:txBody>
      </p:sp>
      <p:sp>
        <p:nvSpPr>
          <p:cNvPr id="14" name="BottomFooter"/>
          <p:cNvSpPr/>
          <p:nvPr/>
        </p:nvSpPr>
        <p:spPr>
          <a:xfrm>
            <a:off x="550000" y="6480000"/>
            <a:ext cx="1109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950" dirty="0">
                <a:solidFill>
                  <a:srgbClr val="64748B"/>
                </a:solidFill>
                <a:latin typeface="Segoe UI"/>
                <a:cs typeface="Segoe UI"/>
              </a:rPr>
              <a:t>GCSE Maths Question Bank &amp; Worksheet Generator (23,000 Questions • 43 SoW Units • Edexcel 1MA1) — User Manual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3" name="TopBar"/>
          <p:cNvSpPr/>
          <p:nvPr/>
        </p:nvSpPr>
        <p:spPr>
          <a:xfrm>
            <a:off x="0" y="0"/>
            <a:ext cx="12192000" cy="1320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4" name="Badge"/>
          <p:cNvSpPr/>
          <p:nvPr/>
        </p:nvSpPr>
        <p:spPr>
          <a:xfrm>
            <a:off x="550000" y="180000"/>
            <a:ext cx="3400000" cy="290000"/>
          </a:xfrm>
          <a:prstGeom prst="roundRect">
            <a:avLst>
              <a:gd name="adj" fmla="val 6500"/>
            </a:avLst>
          </a:prstGeom>
          <a:solidFill>
            <a:srgbClr val="2563EB"/>
          </a:solidFill>
          <a:ln>
            <a:noFill/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50" b="1" dirty="0">
                <a:solidFill>
                  <a:srgbClr val="FFFFFF"/>
                </a:solidFill>
                <a:latin typeface="Segoe UI"/>
                <a:cs typeface="Segoe UI"/>
              </a:rPr>
              <a:t>STEP 7 • SAVED PAPERS &amp; MEMORY</a:t>
            </a:r>
            <a:endParaRPr lang="en-GB" dirty="0"/>
          </a:p>
        </p:txBody>
      </p:sp>
      <p:sp>
        <p:nvSpPr>
          <p:cNvPr id="5" name="SlideCounter"/>
          <p:cNvSpPr/>
          <p:nvPr/>
        </p:nvSpPr>
        <p:spPr>
          <a:xfrm>
            <a:off x="10200000" y="180000"/>
            <a:ext cx="144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00" b="1" dirty="0">
                <a:solidFill>
                  <a:srgbClr val="94A3B8"/>
                </a:solidFill>
                <a:latin typeface="Segoe UI"/>
                <a:cs typeface="Segoe UI"/>
              </a:rPr>
              <a:t>SLIDE 7 OF 10</a:t>
            </a:r>
            <a:endParaRPr lang="en-GB" dirty="0"/>
          </a:p>
        </p:txBody>
      </p:sp>
      <p:sp>
        <p:nvSpPr>
          <p:cNvPr id="6" name="HeaderTitle"/>
          <p:cNvSpPr/>
          <p:nvPr/>
        </p:nvSpPr>
        <p:spPr>
          <a:xfrm>
            <a:off x="550000" y="510000"/>
            <a:ext cx="1110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2400" b="1" dirty="0">
                <a:solidFill>
                  <a:srgbClr val="FFFFFF"/>
                </a:solidFill>
                <a:latin typeface="Segoe UI"/>
                <a:cs typeface="Segoe UI"/>
              </a:rPr>
              <a:t>7. Saving Named Papers &amp; Question Memory</a:t>
            </a:r>
            <a:endParaRPr lang="en-GB" dirty="0"/>
          </a:p>
          <a:p>
            <a:pPr algn="l">
              <a:spcAft>
                <a:spcPts val="0"/>
              </a:spcAft>
              <a:buNone/>
            </a:pPr>
            <a:r>
              <a:rPr lang="en-GB" sz="1250" dirty="0">
                <a:solidFill>
                  <a:srgbClr val="CBD5E1"/>
                </a:solidFill>
                <a:latin typeface="Segoe UI"/>
                <a:cs typeface="Segoe UI"/>
              </a:rPr>
              <a:t>Store assessments across terms, prevent question repeats, and share JSON packs with colleagues</a:t>
            </a:r>
            <a:endParaRPr lang="en-GB" dirty="0"/>
          </a:p>
        </p:txBody>
      </p:sp>
      <p:sp>
        <p:nvSpPr>
          <p:cNvPr id="7" name="Card_0"/>
          <p:cNvSpPr/>
          <p:nvPr/>
        </p:nvSpPr>
        <p:spPr>
          <a:xfrm>
            <a:off x="55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5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Save &amp; Reload Named Assessments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Automatic Persistence: Your active filters and current worksheet are saved automatically in localStorage.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Save Named Paper: Type a name (e.g. 'Y10 Set 1 Autumn Test') in Section 7 and click Save Paper.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Stores exact question IDs for both Paper A and Paper B plus all filter settings.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Click Load on any saved entry next week or next term to restore the exact paper and keys.</a:t>
            </a:r>
            <a:endParaRPr lang="en-GB" dirty="0"/>
          </a:p>
        </p:txBody>
      </p:sp>
      <p:sp>
        <p:nvSpPr>
          <p:cNvPr id="8" name="CardBar_0"/>
          <p:cNvSpPr/>
          <p:nvPr/>
        </p:nvSpPr>
        <p:spPr>
          <a:xfrm>
            <a:off x="550000" y="1520000"/>
            <a:ext cx="5420000" cy="75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9" name="Card_1"/>
          <p:cNvSpPr/>
          <p:nvPr/>
        </p:nvSpPr>
        <p:spPr>
          <a:xfrm>
            <a:off x="622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5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Exclude Used Questions &amp; Share JSON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Tick 'Exclude questions from saved papers' to avoid repeating any question ID already used in saved assessments.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Ideal for building cumulative homework series, fortnightly quizzes, or post-intervention retests.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Export Saved (.json): Download all saved papers as a lightweight JSON file to back up or email to department colleagues.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Import (.json): Merge a colleague's saved paper collection into your browser.</a:t>
            </a:r>
            <a:endParaRPr lang="en-GB" dirty="0"/>
          </a:p>
        </p:txBody>
      </p:sp>
      <p:sp>
        <p:nvSpPr>
          <p:cNvPr id="10" name="CardBar_1"/>
          <p:cNvSpPr/>
          <p:nvPr/>
        </p:nvSpPr>
        <p:spPr>
          <a:xfrm>
            <a:off x="6220000" y="1520000"/>
            <a:ext cx="5420000" cy="750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1" name="FooterCallout"/>
          <p:cNvSpPr/>
          <p:nvPr/>
        </p:nvSpPr>
        <p:spPr>
          <a:xfrm>
            <a:off x="550000" y="5630000"/>
            <a:ext cx="11090000" cy="760000"/>
          </a:xfrm>
          <a:prstGeom prst="roundRect">
            <a:avLst>
              <a:gd name="adj" fmla="val 6500"/>
            </a:avLst>
          </a:prstGeom>
          <a:solidFill>
            <a:srgbClr val="EFF6FF"/>
          </a:solidFill>
          <a:ln w="15875">
            <a:solidFill>
              <a:srgbClr val="BFDBFE"/>
            </a:solidFill>
          </a:ln>
        </p:spPr>
        <p:txBody>
          <a:bodyPr wrap="square" lIns="220000" tIns="80000" rIns="220000" bIns="8000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1250" b="1" dirty="0">
                <a:solidFill>
                  <a:srgbClr val="1E3A8A"/>
                </a:solidFill>
                <a:latin typeface="Segoe UI"/>
                <a:cs typeface="Segoe UI"/>
              </a:rPr>
              <a:t>DEPARTMENT SHARING:  </a:t>
            </a:r>
            <a:r>
              <a:rPr lang="en-GB" sz="1200" dirty="0">
                <a:solidFill>
                  <a:srgbClr val="1E3A8A"/>
                </a:solidFill>
                <a:latin typeface="Segoe UI"/>
                <a:cs typeface="Segoe UI"/>
              </a:rPr>
              <a:t>Because every question has a permanent ID (e.g. GB-09-02-014, RV-18-004), exported JSON files are tiny (&lt;10 KB) and open identically on any computer.</a:t>
            </a:r>
            <a:endParaRPr lang="en-GB" dirty="0"/>
          </a:p>
        </p:txBody>
      </p:sp>
      <p:sp>
        <p:nvSpPr>
          <p:cNvPr id="12" name="BottomFooter"/>
          <p:cNvSpPr/>
          <p:nvPr/>
        </p:nvSpPr>
        <p:spPr>
          <a:xfrm>
            <a:off x="550000" y="6480000"/>
            <a:ext cx="1109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950" dirty="0">
                <a:solidFill>
                  <a:srgbClr val="64748B"/>
                </a:solidFill>
                <a:latin typeface="Segoe UI"/>
                <a:cs typeface="Segoe UI"/>
              </a:rPr>
              <a:t>GCSE Maths Question Bank &amp; Worksheet Generator (23,000 Questions • 43 SoW Units • Edexcel 1MA1) — User Manual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3" name="TopBar"/>
          <p:cNvSpPr/>
          <p:nvPr/>
        </p:nvSpPr>
        <p:spPr>
          <a:xfrm>
            <a:off x="0" y="0"/>
            <a:ext cx="12192000" cy="1320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4" name="Badge"/>
          <p:cNvSpPr/>
          <p:nvPr/>
        </p:nvSpPr>
        <p:spPr>
          <a:xfrm>
            <a:off x="550000" y="180000"/>
            <a:ext cx="3400000" cy="290000"/>
          </a:xfrm>
          <a:prstGeom prst="roundRect">
            <a:avLst>
              <a:gd name="adj" fmla="val 6500"/>
            </a:avLst>
          </a:prstGeom>
          <a:solidFill>
            <a:srgbClr val="0D9488"/>
          </a:solidFill>
          <a:ln>
            <a:noFill/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50" b="1" dirty="0">
                <a:solidFill>
                  <a:srgbClr val="FFFFFF"/>
                </a:solidFill>
                <a:latin typeface="Segoe UI"/>
                <a:cs typeface="Segoe UI"/>
              </a:rPr>
              <a:t>QUESTION BANK BROWSER &amp; BOOKLETS</a:t>
            </a:r>
            <a:endParaRPr lang="en-GB" dirty="0"/>
          </a:p>
        </p:txBody>
      </p:sp>
      <p:sp>
        <p:nvSpPr>
          <p:cNvPr id="5" name="SlideCounter"/>
          <p:cNvSpPr/>
          <p:nvPr/>
        </p:nvSpPr>
        <p:spPr>
          <a:xfrm>
            <a:off x="10200000" y="180000"/>
            <a:ext cx="144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00" b="1" dirty="0">
                <a:solidFill>
                  <a:srgbClr val="94A3B8"/>
                </a:solidFill>
                <a:latin typeface="Segoe UI"/>
                <a:cs typeface="Segoe UI"/>
              </a:rPr>
              <a:t>SLIDE 8 OF 10</a:t>
            </a:r>
            <a:endParaRPr lang="en-GB" dirty="0"/>
          </a:p>
        </p:txBody>
      </p:sp>
      <p:sp>
        <p:nvSpPr>
          <p:cNvPr id="6" name="HeaderTitle"/>
          <p:cNvSpPr/>
          <p:nvPr/>
        </p:nvSpPr>
        <p:spPr>
          <a:xfrm>
            <a:off x="550000" y="510000"/>
            <a:ext cx="1110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2400" b="1" dirty="0">
                <a:solidFill>
                  <a:srgbClr val="FFFFFF"/>
                </a:solidFill>
                <a:latin typeface="Segoe UI"/>
                <a:cs typeface="Segoe UI"/>
              </a:rPr>
              <a:t>8. Exploring the 23,000-Question Bank &amp; Booklets</a:t>
            </a:r>
            <a:endParaRPr lang="en-GB" dirty="0"/>
          </a:p>
          <a:p>
            <a:pPr algn="l">
              <a:spcAft>
                <a:spcPts val="0"/>
              </a:spcAft>
              <a:buNone/>
            </a:pPr>
            <a:r>
              <a:rPr lang="en-GB" sz="1250" dirty="0">
                <a:solidFill>
                  <a:srgbClr val="CBD5E1"/>
                </a:solidFill>
                <a:latin typeface="Segoe UI"/>
                <a:cs typeface="Segoe UI"/>
              </a:rPr>
              <a:t>Search by keyword or question ID, cherry-pick items, or generate a full-year topic booklet</a:t>
            </a:r>
            <a:endParaRPr lang="en-GB" dirty="0"/>
          </a:p>
        </p:txBody>
      </p:sp>
      <p:sp>
        <p:nvSpPr>
          <p:cNvPr id="7" name="Card_0"/>
          <p:cNvSpPr/>
          <p:nvPr/>
        </p:nvSpPr>
        <p:spPr>
          <a:xfrm>
            <a:off x="55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5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Browse Bank (Search &amp; Cherry-Pick)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Click 'Browse Bank' in the top bar to search all 23,000 questions by keyword, skill, or ID prefix.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Type 'RV-' to filter the 3,000 newly added multi-step review problems.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Untick 'All years &amp; topics' to restrict search results to your active sidebar filters.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Click 'Add to worksheet' on any card in the search results to append that exact question to your current sheet.</a:t>
            </a:r>
            <a:endParaRPr lang="en-GB" dirty="0"/>
          </a:p>
        </p:txBody>
      </p:sp>
      <p:sp>
        <p:nvSpPr>
          <p:cNvPr id="8" name="CardBar_0"/>
          <p:cNvSpPr/>
          <p:nvPr/>
        </p:nvSpPr>
        <p:spPr>
          <a:xfrm>
            <a:off x="550000" y="1520000"/>
            <a:ext cx="5420000" cy="75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9" name="Card_1"/>
          <p:cNvSpPr/>
          <p:nvPr/>
        </p:nvSpPr>
        <p:spPr>
          <a:xfrm>
            <a:off x="622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5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All Topic Worksheets Booklet Mode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In the Section 2 Topic dropdown, choose 'All Topic Worksheets (Separate)'.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Generates a complete workbook containing a separate worksheet for every SoW topic in that Year Group.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Use the 'Jump to topic' selector in the purple Booklet Mode banner to navigate between units.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Click 'Single Worksheet View' anytime to exit Booklet Mode.</a:t>
            </a:r>
            <a:endParaRPr lang="en-GB" dirty="0"/>
          </a:p>
        </p:txBody>
      </p:sp>
      <p:sp>
        <p:nvSpPr>
          <p:cNvPr id="10" name="CardBar_1"/>
          <p:cNvSpPr/>
          <p:nvPr/>
        </p:nvSpPr>
        <p:spPr>
          <a:xfrm>
            <a:off x="6220000" y="1520000"/>
            <a:ext cx="5420000" cy="750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1" name="FooterCallout"/>
          <p:cNvSpPr/>
          <p:nvPr/>
        </p:nvSpPr>
        <p:spPr>
          <a:xfrm>
            <a:off x="550000" y="5630000"/>
            <a:ext cx="11090000" cy="760000"/>
          </a:xfrm>
          <a:prstGeom prst="roundRect">
            <a:avLst>
              <a:gd name="adj" fmla="val 6500"/>
            </a:avLst>
          </a:prstGeom>
          <a:solidFill>
            <a:srgbClr val="EFF6FF"/>
          </a:solidFill>
          <a:ln w="15875">
            <a:solidFill>
              <a:srgbClr val="BFDBFE"/>
            </a:solidFill>
          </a:ln>
        </p:spPr>
        <p:txBody>
          <a:bodyPr wrap="square" lIns="220000" tIns="80000" rIns="220000" bIns="8000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1250" b="1" dirty="0">
                <a:solidFill>
                  <a:srgbClr val="1E3A8A"/>
                </a:solidFill>
                <a:latin typeface="Segoe UI"/>
                <a:cs typeface="Segoe UI"/>
              </a:rPr>
              <a:t>CUSTOM + AUTO MIX:  </a:t>
            </a:r>
            <a:r>
              <a:rPr lang="en-GB" sz="1200" dirty="0">
                <a:solidFill>
                  <a:srgbClr val="1E3A8A"/>
                </a:solidFill>
                <a:latin typeface="Segoe UI"/>
                <a:cs typeface="Segoe UI"/>
              </a:rPr>
              <a:t>You can generate a worksheet automatically and then open Browse Bank to add or swap specific target questions before saving or printing.</a:t>
            </a:r>
            <a:endParaRPr lang="en-GB" dirty="0"/>
          </a:p>
        </p:txBody>
      </p:sp>
      <p:sp>
        <p:nvSpPr>
          <p:cNvPr id="12" name="BottomFooter"/>
          <p:cNvSpPr/>
          <p:nvPr/>
        </p:nvSpPr>
        <p:spPr>
          <a:xfrm>
            <a:off x="550000" y="6480000"/>
            <a:ext cx="1109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950" dirty="0">
                <a:solidFill>
                  <a:srgbClr val="64748B"/>
                </a:solidFill>
                <a:latin typeface="Segoe UI"/>
                <a:cs typeface="Segoe UI"/>
              </a:rPr>
              <a:t>GCSE Maths Question Bank &amp; Worksheet Generator (23,000 Questions • 43 SoW Units • Edexcel 1MA1) — User Manual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3" name="TopBar"/>
          <p:cNvSpPr/>
          <p:nvPr/>
        </p:nvSpPr>
        <p:spPr>
          <a:xfrm>
            <a:off x="0" y="0"/>
            <a:ext cx="12192000" cy="1320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4" name="Badge"/>
          <p:cNvSpPr/>
          <p:nvPr/>
        </p:nvSpPr>
        <p:spPr>
          <a:xfrm>
            <a:off x="550000" y="180000"/>
            <a:ext cx="3400000" cy="290000"/>
          </a:xfrm>
          <a:prstGeom prst="roundRect">
            <a:avLst>
              <a:gd name="adj" fmla="val 6500"/>
            </a:avLst>
          </a:prstGeom>
          <a:solidFill>
            <a:srgbClr val="059669"/>
          </a:solidFill>
          <a:ln>
            <a:noFill/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50" b="1" dirty="0">
                <a:solidFill>
                  <a:srgbClr val="FFFFFF"/>
                </a:solidFill>
                <a:latin typeface="Segoe UI"/>
                <a:cs typeface="Segoe UI"/>
              </a:rPr>
              <a:t>PDF EXPORT &amp; PRINTING</a:t>
            </a:r>
            <a:endParaRPr lang="en-GB" dirty="0"/>
          </a:p>
        </p:txBody>
      </p:sp>
      <p:sp>
        <p:nvSpPr>
          <p:cNvPr id="5" name="SlideCounter"/>
          <p:cNvSpPr/>
          <p:nvPr/>
        </p:nvSpPr>
        <p:spPr>
          <a:xfrm>
            <a:off x="10200000" y="180000"/>
            <a:ext cx="144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00" b="1" dirty="0">
                <a:solidFill>
                  <a:srgbClr val="94A3B8"/>
                </a:solidFill>
                <a:latin typeface="Segoe UI"/>
                <a:cs typeface="Segoe UI"/>
              </a:rPr>
              <a:t>SLIDE 9 OF 10</a:t>
            </a:r>
            <a:endParaRPr lang="en-GB" dirty="0"/>
          </a:p>
        </p:txBody>
      </p:sp>
      <p:sp>
        <p:nvSpPr>
          <p:cNvPr id="6" name="HeaderTitle"/>
          <p:cNvSpPr/>
          <p:nvPr/>
        </p:nvSpPr>
        <p:spPr>
          <a:xfrm>
            <a:off x="550000" y="510000"/>
            <a:ext cx="1110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2400" b="1" dirty="0">
                <a:solidFill>
                  <a:srgbClr val="FFFFFF"/>
                </a:solidFill>
                <a:latin typeface="Segoe UI"/>
                <a:cs typeface="Segoe UI"/>
              </a:rPr>
              <a:t>9. Printing &amp; Exporting Clean A4 PDFs</a:t>
            </a:r>
            <a:endParaRPr lang="en-GB" dirty="0"/>
          </a:p>
          <a:p>
            <a:pPr algn="l">
              <a:spcAft>
                <a:spcPts val="0"/>
              </a:spcAft>
              <a:buNone/>
            </a:pPr>
            <a:r>
              <a:rPr lang="en-GB" sz="1250" dirty="0">
                <a:solidFill>
                  <a:srgbClr val="CBD5E1"/>
                </a:solidFill>
                <a:latin typeface="Segoe UI"/>
                <a:cs typeface="Segoe UI"/>
              </a:rPr>
              <a:t>Self-contained offline KaTeX fonts and page-break rules for flawless printing</a:t>
            </a:r>
            <a:endParaRPr lang="en-GB" dirty="0"/>
          </a:p>
        </p:txBody>
      </p:sp>
      <p:sp>
        <p:nvSpPr>
          <p:cNvPr id="7" name="Card_0"/>
          <p:cNvSpPr/>
          <p:nvPr/>
        </p:nvSpPr>
        <p:spPr>
          <a:xfrm>
            <a:off x="55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5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4-Step PDF Export Workflow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Step 1 — Choose Paper Version: Select Paper A, Paper B, or Paper A + B in the Shadow Toolbar.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Step 2 — Choose Preview Tab: Pick Worksheet Only, Mark Scheme Only, Model Solutions Only, or Worksheet + All Keys.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Step 3 — Choose PDF Spacing: Set Section 6 to Auto, 2 per page, 3 per page, or 1 per page.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Step 4 — Click Print / Save PDF: Select 'Save as PDF' or your printer in the dialog.</a:t>
            </a:r>
            <a:endParaRPr lang="en-GB" dirty="0"/>
          </a:p>
        </p:txBody>
      </p:sp>
      <p:sp>
        <p:nvSpPr>
          <p:cNvPr id="8" name="CardBar_0"/>
          <p:cNvSpPr/>
          <p:nvPr/>
        </p:nvSpPr>
        <p:spPr>
          <a:xfrm>
            <a:off x="550000" y="1520000"/>
            <a:ext cx="5420000" cy="750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9" name="Card_1"/>
          <p:cNvSpPr/>
          <p:nvPr/>
        </p:nvSpPr>
        <p:spPr>
          <a:xfrm>
            <a:off x="6220000" y="1520000"/>
            <a:ext cx="5420000" cy="3950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20000" tIns="200000" rIns="220000" bIns="180000" anchor="t">
            <a:noAutofit/>
          </a:bodyPr>
          <a:lstStyle/>
          <a:p>
            <a:pPr algn="l">
              <a:spcAft>
                <a:spcPts val="550"/>
              </a:spcAft>
              <a:buNone/>
            </a:pPr>
            <a:r>
              <a:rPr lang="en-GB" sz="1600" b="1" dirty="0">
                <a:solidFill>
                  <a:srgbClr val="0F172A"/>
                </a:solidFill>
                <a:latin typeface="Segoe UI"/>
                <a:cs typeface="Segoe UI"/>
              </a:rPr>
              <a:t>Recommended Print Dialog Settings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Paper Size: A4 Portrait.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Scale: Default / 100%.</a:t>
            </a:r>
            <a:endParaRPr lang="en-GB" dirty="0"/>
          </a:p>
          <a:p>
            <a:pPr algn="l" marL="228600" indent="-228600">
              <a:spcAft>
                <a:spcPts val="42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Headers and Footers: Untick (off) for the cleanest exam-paper border.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250" dirty="0">
                <a:solidFill>
                  <a:srgbClr val="1E293B"/>
                </a:solidFill>
                <a:latin typeface="Segoe UI"/>
                <a:cs typeface="Segoe UI"/>
              </a:rPr>
              <a:t>Background Graphics: Tick (on) so shaded tables, mark code pills, and Method Booklet boxes print in full colour.</a:t>
            </a:r>
            <a:endParaRPr lang="en-GB" dirty="0"/>
          </a:p>
        </p:txBody>
      </p:sp>
      <p:sp>
        <p:nvSpPr>
          <p:cNvPr id="10" name="CardBar_1"/>
          <p:cNvSpPr/>
          <p:nvPr/>
        </p:nvSpPr>
        <p:spPr>
          <a:xfrm>
            <a:off x="6220000" y="1520000"/>
            <a:ext cx="5420000" cy="75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1" name="FooterCallout"/>
          <p:cNvSpPr/>
          <p:nvPr/>
        </p:nvSpPr>
        <p:spPr>
          <a:xfrm>
            <a:off x="550000" y="5630000"/>
            <a:ext cx="11090000" cy="760000"/>
          </a:xfrm>
          <a:prstGeom prst="roundRect">
            <a:avLst>
              <a:gd name="adj" fmla="val 6500"/>
            </a:avLst>
          </a:prstGeom>
          <a:solidFill>
            <a:srgbClr val="ECFDF5"/>
          </a:solidFill>
          <a:ln w="15875">
            <a:solidFill>
              <a:srgbClr val="A7F3D0"/>
            </a:solidFill>
          </a:ln>
        </p:spPr>
        <p:txBody>
          <a:bodyPr wrap="square" lIns="220000" tIns="80000" rIns="220000" bIns="8000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1250" b="1" dirty="0">
                <a:solidFill>
                  <a:srgbClr val="065F46"/>
                </a:solidFill>
                <a:latin typeface="Segoe UI"/>
                <a:cs typeface="Segoe UI"/>
              </a:rPr>
              <a:t>100% OFFLINE FONTS:  </a:t>
            </a:r>
            <a:r>
              <a:rPr lang="en-GB" sz="1200" dirty="0">
                <a:solidFill>
                  <a:srgbClr val="065F46"/>
                </a:solidFill>
                <a:latin typeface="Segoe UI"/>
                <a:cs typeface="Segoe UI"/>
              </a:rPr>
              <a:t>All KaTeX mathematical fonts are base64-embedded inside app/print-assets.js, so printed PDFs never suffer from missing symbols even without internet.</a:t>
            </a:r>
            <a:endParaRPr lang="en-GB" dirty="0"/>
          </a:p>
        </p:txBody>
      </p:sp>
      <p:sp>
        <p:nvSpPr>
          <p:cNvPr id="12" name="BottomFooter"/>
          <p:cNvSpPr/>
          <p:nvPr/>
        </p:nvSpPr>
        <p:spPr>
          <a:xfrm>
            <a:off x="550000" y="6480000"/>
            <a:ext cx="1109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950" dirty="0">
                <a:solidFill>
                  <a:srgbClr val="64748B"/>
                </a:solidFill>
                <a:latin typeface="Segoe UI"/>
                <a:cs typeface="Segoe UI"/>
              </a:rPr>
              <a:t>GCSE Maths Question Bank &amp; Worksheet Generator (23,000 Questions • 43 SoW Units • Edexcel 1MA1) — User Manual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3" name="TopBar"/>
          <p:cNvSpPr/>
          <p:nvPr/>
        </p:nvSpPr>
        <p:spPr>
          <a:xfrm>
            <a:off x="0" y="0"/>
            <a:ext cx="12192000" cy="1320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4" name="Badge"/>
          <p:cNvSpPr/>
          <p:nvPr/>
        </p:nvSpPr>
        <p:spPr>
          <a:xfrm>
            <a:off x="550000" y="180000"/>
            <a:ext cx="340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>
            <a:noFill/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50" b="1" dirty="0">
                <a:solidFill>
                  <a:srgbClr val="FFFFFF"/>
                </a:solidFill>
                <a:latin typeface="Segoe UI"/>
                <a:cs typeface="Segoe UI"/>
              </a:rPr>
              <a:t>CHEAT SHEET • RECIPES</a:t>
            </a:r>
            <a:endParaRPr lang="en-GB" dirty="0"/>
          </a:p>
        </p:txBody>
      </p:sp>
      <p:sp>
        <p:nvSpPr>
          <p:cNvPr id="5" name="SlideCounter"/>
          <p:cNvSpPr/>
          <p:nvPr/>
        </p:nvSpPr>
        <p:spPr>
          <a:xfrm>
            <a:off x="10200000" y="180000"/>
            <a:ext cx="1440000" cy="290000"/>
          </a:xfrm>
          <a:prstGeom prst="roundRect">
            <a:avLst>
              <a:gd name="adj" fmla="val 65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37160" tIns="20000" rIns="137160" bIns="2000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000" b="1" dirty="0">
                <a:solidFill>
                  <a:srgbClr val="94A3B8"/>
                </a:solidFill>
                <a:latin typeface="Segoe UI"/>
                <a:cs typeface="Segoe UI"/>
              </a:rPr>
              <a:t>SLIDE 10 OF 10</a:t>
            </a:r>
            <a:endParaRPr lang="en-GB" dirty="0"/>
          </a:p>
        </p:txBody>
      </p:sp>
      <p:sp>
        <p:nvSpPr>
          <p:cNvPr id="6" name="HeaderTitle"/>
          <p:cNvSpPr/>
          <p:nvPr/>
        </p:nvSpPr>
        <p:spPr>
          <a:xfrm>
            <a:off x="550000" y="510000"/>
            <a:ext cx="11100000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2400" b="1" dirty="0">
                <a:solidFill>
                  <a:srgbClr val="FFFFFF"/>
                </a:solidFill>
                <a:latin typeface="Segoe UI"/>
                <a:cs typeface="Segoe UI"/>
              </a:rPr>
              <a:t>10. Quick Reference: 4 Classroom Workflows</a:t>
            </a:r>
            <a:endParaRPr lang="en-GB" dirty="0"/>
          </a:p>
          <a:p>
            <a:pPr algn="l">
              <a:spcAft>
                <a:spcPts val="0"/>
              </a:spcAft>
              <a:buNone/>
            </a:pPr>
            <a:r>
              <a:rPr lang="en-GB" sz="1250" dirty="0">
                <a:solidFill>
                  <a:srgbClr val="CBD5E1"/>
                </a:solidFill>
                <a:latin typeface="Segoe UI"/>
                <a:cs typeface="Segoe UI"/>
              </a:rPr>
              <a:t>Ready-to-use recipes for daily teaching, homework, mock exams, and intervention</a:t>
            </a:r>
            <a:endParaRPr lang="en-GB" dirty="0"/>
          </a:p>
        </p:txBody>
      </p:sp>
      <p:sp>
        <p:nvSpPr>
          <p:cNvPr id="7" name="Card_0"/>
          <p:cNvSpPr/>
          <p:nvPr/>
        </p:nvSpPr>
        <p:spPr>
          <a:xfrm>
            <a:off x="550000" y="1520000"/>
            <a:ext cx="5420000" cy="1875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00000" tIns="150000" rIns="200000" bIns="12000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GB" sz="1450" b="1" dirty="0">
                <a:solidFill>
                  <a:srgbClr val="0F172A"/>
                </a:solidFill>
                <a:latin typeface="Segoe UI"/>
                <a:cs typeface="Segoe UI"/>
              </a:rPr>
              <a:t>1. Daily Lesson Do-Now / Exit Ticket</a:t>
            </a:r>
            <a:endParaRPr lang="en-GB" dirty="0"/>
          </a:p>
          <a:p>
            <a:pPr algn="l" marL="228600" indent="-228600">
              <a:spcAft>
                <a:spcPts val="22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Select Year Group &amp; single SoW Topic.</a:t>
            </a:r>
            <a:endParaRPr lang="en-GB" dirty="0"/>
          </a:p>
          <a:p>
            <a:pPr algn="l" marL="228600" indent="-228600">
              <a:spcAft>
                <a:spcPts val="22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Set Questions = 6, Time = 20m, Spacing = 3 per page.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Print Worksheet Only (2 pages per sheet) and project Model Solutions Only on the board.</a:t>
            </a:r>
            <a:endParaRPr lang="en-GB" dirty="0"/>
          </a:p>
        </p:txBody>
      </p:sp>
      <p:sp>
        <p:nvSpPr>
          <p:cNvPr id="8" name="CardBar_0"/>
          <p:cNvSpPr/>
          <p:nvPr/>
        </p:nvSpPr>
        <p:spPr>
          <a:xfrm>
            <a:off x="550000" y="1520000"/>
            <a:ext cx="5420000" cy="650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9" name="Card_1"/>
          <p:cNvSpPr/>
          <p:nvPr/>
        </p:nvSpPr>
        <p:spPr>
          <a:xfrm>
            <a:off x="6220000" y="1520000"/>
            <a:ext cx="5420000" cy="1875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00000" tIns="150000" rIns="200000" bIns="12000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GB" sz="1450" b="1" dirty="0">
                <a:solidFill>
                  <a:srgbClr val="0F172A"/>
                </a:solidFill>
                <a:latin typeface="Segoe UI"/>
                <a:cs typeface="Segoe UI"/>
              </a:rPr>
              <a:t>2. Desk-to-Desk Anti-Copying Class Test</a:t>
            </a:r>
            <a:endParaRPr lang="en-GB" dirty="0"/>
          </a:p>
          <a:p>
            <a:pPr algn="l" marL="228600" indent="-228600">
              <a:spcAft>
                <a:spcPts val="22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Tick 'Mix selected topics' and pick the 4–6 units taught this half-term.</a:t>
            </a:r>
            <a:endParaRPr lang="en-GB" dirty="0"/>
          </a:p>
          <a:p>
            <a:pPr algn="l" marL="228600" indent="-228600">
              <a:spcAft>
                <a:spcPts val="22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Generate by Total Marks = 40, Time = 45m, Spacing = 2 per page.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Click 'Paper A + B (Print Both)' to print Version A and Version B together.</a:t>
            </a:r>
            <a:endParaRPr lang="en-GB" dirty="0"/>
          </a:p>
        </p:txBody>
      </p:sp>
      <p:sp>
        <p:nvSpPr>
          <p:cNvPr id="10" name="CardBar_1"/>
          <p:cNvSpPr/>
          <p:nvPr/>
        </p:nvSpPr>
        <p:spPr>
          <a:xfrm>
            <a:off x="6220000" y="1520000"/>
            <a:ext cx="5420000" cy="65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1" name="Card_2"/>
          <p:cNvSpPr/>
          <p:nvPr/>
        </p:nvSpPr>
        <p:spPr>
          <a:xfrm>
            <a:off x="550000" y="3595000"/>
            <a:ext cx="5420000" cy="1875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00000" tIns="150000" rIns="200000" bIns="12000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GB" sz="1450" b="1" dirty="0">
                <a:solidFill>
                  <a:srgbClr val="0F172A"/>
                </a:solidFill>
                <a:latin typeface="Segoe UI"/>
                <a:cs typeface="Segoe UI"/>
              </a:rPr>
              <a:t>3. Full 80-Mark Edexcel GCSE Mock Paper</a:t>
            </a:r>
            <a:endParaRPr lang="en-GB" dirty="0"/>
          </a:p>
          <a:p>
            <a:pPr algn="l" marL="228600" indent="-228600">
              <a:spcAft>
                <a:spcPts val="22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Under Section 3 Difficulty, click '1H (80m Non-Calc)' or '2H/3H (80m Calc)'.</a:t>
            </a:r>
            <a:endParaRPr lang="en-GB" dirty="0"/>
          </a:p>
          <a:p>
            <a:pPr algn="l" marL="228600" indent="-228600">
              <a:spcAft>
                <a:spcPts val="22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Automatically configures Y11 Mixed All Topics, GCSE Exam Spread, 80 marks, 90 mins.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Save in Section 7 as 'Y11 Mock Paper 1H' and print Worksheet + All Keys.</a:t>
            </a:r>
            <a:endParaRPr lang="en-GB" dirty="0"/>
          </a:p>
        </p:txBody>
      </p:sp>
      <p:sp>
        <p:nvSpPr>
          <p:cNvPr id="12" name="CardBar_2"/>
          <p:cNvSpPr/>
          <p:nvPr/>
        </p:nvSpPr>
        <p:spPr>
          <a:xfrm>
            <a:off x="550000" y="3595000"/>
            <a:ext cx="5420000" cy="650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3" name="Card_3"/>
          <p:cNvSpPr/>
          <p:nvPr/>
        </p:nvSpPr>
        <p:spPr>
          <a:xfrm>
            <a:off x="6220000" y="3595000"/>
            <a:ext cx="5420000" cy="1875000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 w="15875">
            <a:solidFill>
              <a:srgbClr val="CBD5E1"/>
            </a:solidFill>
          </a:ln>
        </p:spPr>
        <p:txBody>
          <a:bodyPr wrap="square" lIns="200000" tIns="150000" rIns="200000" bIns="12000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GB" sz="1450" b="1" dirty="0">
                <a:solidFill>
                  <a:srgbClr val="0F172A"/>
                </a:solidFill>
                <a:latin typeface="Segoe UI"/>
                <a:cs typeface="Segoe UI"/>
              </a:rPr>
              <a:t>4. Post-Test Intervention &amp; Retest</a:t>
            </a:r>
            <a:endParaRPr lang="en-GB" dirty="0"/>
          </a:p>
          <a:p>
            <a:pPr algn="l" marL="228600" indent="-228600">
              <a:spcAft>
                <a:spcPts val="22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In Section 7, click Load on last week's saved assessment.</a:t>
            </a:r>
            <a:endParaRPr lang="en-GB" dirty="0"/>
          </a:p>
          <a:p>
            <a:pPr algn="l" marL="228600" indent="-228600">
              <a:spcAft>
                <a:spcPts val="22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Print 'Model Solutions Only' for Paper A so students can review every Method Booklet step.</a:t>
            </a:r>
            <a:endParaRPr lang="en-GB" dirty="0"/>
          </a:p>
          <a:p>
            <a:pPr algn="l" marL="228600" indent="-228600">
              <a:spcAft>
                <a:spcPts val="0"/>
              </a:spcAft>
              <a:buChar char="•"/>
            </a:pPr>
            <a:r>
              <a:rPr lang="en-GB" sz="1150" dirty="0">
                <a:solidFill>
                  <a:srgbClr val="1E293B"/>
                </a:solidFill>
                <a:latin typeface="Segoe UI"/>
                <a:cs typeface="Segoe UI"/>
              </a:rPr>
              <a:t>Switch to 'Paper B (Shadow / Retest)' and print 'Worksheet Only' for the follow-up retest.</a:t>
            </a:r>
            <a:endParaRPr lang="en-GB" dirty="0"/>
          </a:p>
        </p:txBody>
      </p:sp>
      <p:sp>
        <p:nvSpPr>
          <p:cNvPr id="14" name="CardBar_3"/>
          <p:cNvSpPr/>
          <p:nvPr/>
        </p:nvSpPr>
        <p:spPr>
          <a:xfrm>
            <a:off x="6220000" y="3595000"/>
            <a:ext cx="5420000" cy="6500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wrap="square" lIns="137160" tIns="91440" rIns="137160" bIns="91440" anchor="t">
            <a:noAutofit/>
          </a:bodyPr>
          <a:lstStyle/>
          <a:p>
            <a:endParaRPr lang="en-GB"/>
          </a:p>
        </p:txBody>
      </p:sp>
      <p:sp>
        <p:nvSpPr>
          <p:cNvPr id="15" name="FooterCallout"/>
          <p:cNvSpPr/>
          <p:nvPr/>
        </p:nvSpPr>
        <p:spPr>
          <a:xfrm>
            <a:off x="550000" y="5630000"/>
            <a:ext cx="11090000" cy="760000"/>
          </a:xfrm>
          <a:prstGeom prst="roundRect">
            <a:avLst>
              <a:gd name="adj" fmla="val 6500"/>
            </a:avLst>
          </a:prstGeom>
          <a:solidFill>
            <a:srgbClr val="EFF6FF"/>
          </a:solidFill>
          <a:ln w="15875">
            <a:solidFill>
              <a:srgbClr val="BFDBFE"/>
            </a:solidFill>
          </a:ln>
        </p:spPr>
        <p:txBody>
          <a:bodyPr wrap="square" lIns="220000" tIns="80000" rIns="220000" bIns="8000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1250" b="1" dirty="0">
                <a:solidFill>
                  <a:srgbClr val="1E3A8A"/>
                </a:solidFill>
                <a:latin typeface="Segoe UI"/>
                <a:cs typeface="Segoe UI"/>
              </a:rPr>
              <a:t>BOTH EDITIONS READY:  </a:t>
            </a:r>
            <a:r>
              <a:rPr lang="en-GB" sz="1200" dirty="0">
                <a:solidFill>
                  <a:srgbClr val="1E3A8A"/>
                </a:solidFill>
                <a:latin typeface="Segoe UI"/>
                <a:cs typeface="Segoe UI"/>
              </a:rPr>
              <a:t>Open index.html for the Standard Typeset Edition or index-handwritten.html for the Handwritten Model Solutions Edition.</a:t>
            </a:r>
            <a:endParaRPr lang="en-GB" dirty="0"/>
          </a:p>
        </p:txBody>
      </p:sp>
      <p:sp>
        <p:nvSpPr>
          <p:cNvPr id="16" name="BottomFooter"/>
          <p:cNvSpPr/>
          <p:nvPr/>
        </p:nvSpPr>
        <p:spPr>
          <a:xfrm>
            <a:off x="550000" y="6480000"/>
            <a:ext cx="1109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950" dirty="0">
                <a:solidFill>
                  <a:srgbClr val="64748B"/>
                </a:solidFill>
                <a:latin typeface="Segoe UI"/>
                <a:cs typeface="Segoe UI"/>
              </a:rPr>
              <a:t>GCSE Maths Question Bank &amp; Worksheet Generator (23,000 Questions • 43 SoW Units • Edexcel 1MA1) — User Manual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F172A"/>
      </a:dk2>
      <a:lt2>
        <a:srgbClr val="F8FAFC"/>
      </a:lt2>
      <a:accent1>
        <a:srgbClr val="2563EB"/>
      </a:accent1>
      <a:accent2>
        <a:srgbClr val="059669"/>
      </a:accent2>
      <a:accent3>
        <a:srgbClr val="4F46E5"/>
      </a:accent3>
      <a:accent4>
        <a:srgbClr val="D97706"/>
      </a:accent4>
      <a:accent5>
        <a:srgbClr val="7C3AED"/>
      </a:accent5>
      <a:accent6>
        <a:srgbClr val="0D9488"/>
      </a:accent6>
      <a:hlink>
        <a:srgbClr val="2563EB"/>
      </a:hlink>
      <a:folHlink>
        <a:srgbClr val="7C3AED"/>
      </a:folHlink>
    </a:clrScheme>
    <a:fontScheme name="Office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MMClips>0</MMClips>
  <ScaleCrop>false</ScaleCrop>
  <Company>Maths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 Maths Question Bank &amp; Worksheet Generator — User Manual</dc:title>
  <dc:creator>GCSE Maths Question Bank</dc:creator>
  <cp:lastModifiedBy>GCSE Maths Question Bank</cp:lastModifiedBy>
  <dcterms:created xsi:type="dcterms:W3CDTF">2026-10-19T14:00:00Z</dcterms:created>
  <dcterms:modified xsi:type="dcterms:W3CDTF">2026-10-19T14:00:00Z</dcterms:modified>
</cp:coreProperties>
</file>